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674" r:id="rId5"/>
    <p:sldMasterId id="2147483715" r:id="rId6"/>
  </p:sldMasterIdLst>
  <p:notesMasterIdLst>
    <p:notesMasterId r:id="rId20"/>
  </p:notesMasterIdLst>
  <p:sldIdLst>
    <p:sldId id="335" r:id="rId7"/>
    <p:sldId id="277" r:id="rId8"/>
    <p:sldId id="276" r:id="rId9"/>
    <p:sldId id="338" r:id="rId10"/>
    <p:sldId id="2145706642" r:id="rId11"/>
    <p:sldId id="2145706644" r:id="rId12"/>
    <p:sldId id="321" r:id="rId13"/>
    <p:sldId id="267" r:id="rId14"/>
    <p:sldId id="316" r:id="rId15"/>
    <p:sldId id="324" r:id="rId16"/>
    <p:sldId id="325" r:id="rId17"/>
    <p:sldId id="342" r:id="rId18"/>
    <p:sldId id="2145706647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E488"/>
    <a:srgbClr val="C7EAA4"/>
    <a:srgbClr val="8B07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9" autoAdjust="0"/>
    <p:restoredTop sz="86371" autoAdjust="0"/>
  </p:normalViewPr>
  <p:slideViewPr>
    <p:cSldViewPr>
      <p:cViewPr varScale="1">
        <p:scale>
          <a:sx n="95" d="100"/>
          <a:sy n="95" d="100"/>
        </p:scale>
        <p:origin x="15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3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818820776325283E-2"/>
          <c:y val="5.9386203621991179E-2"/>
          <c:w val="0.91562396904803345"/>
          <c:h val="0.772034353703123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2524</c:v>
                </c:pt>
              </c:numCache>
            </c:numRef>
          </c:cat>
          <c:val>
            <c:numRef>
              <c:f>Sheet1!$C$2</c:f>
              <c:numCache>
                <c:formatCode>#,##0</c:formatCode>
                <c:ptCount val="1"/>
                <c:pt idx="0">
                  <c:v>4664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37-4E89-A67D-9E1D3C90D7FB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</a:ln>
              <a:effectLst/>
            </c:spPr>
            <c:trendlineType val="linear"/>
            <c:forward val="2"/>
            <c:dispRSqr val="0"/>
            <c:dispEq val="0"/>
          </c:trendline>
          <c:cat>
            <c:numRef>
              <c:f>Sheet1!$A$2</c:f>
              <c:numCache>
                <c:formatCode>General</c:formatCode>
                <c:ptCount val="1"/>
                <c:pt idx="0">
                  <c:v>2524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37-4E89-A67D-9E1D3C90D7FB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2524</c:v>
                </c:pt>
              </c:numCache>
            </c:numRef>
          </c:cat>
          <c:val>
            <c:numRef>
              <c:f>Sheet1!$E$2</c:f>
              <c:numCache>
                <c:formatCode>#,##0</c:formatCode>
                <c:ptCount val="1"/>
                <c:pt idx="0">
                  <c:v>1244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37-4E89-A67D-9E1D3C90D7FB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2524</c:v>
                </c:pt>
              </c:numCache>
            </c:numRef>
          </c:cat>
          <c:val>
            <c:numRef>
              <c:f>Sheet1!$F$2</c:f>
              <c:numCache>
                <c:formatCode>#,##0</c:formatCode>
                <c:ptCount val="1"/>
                <c:pt idx="0">
                  <c:v>2855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37-4E89-A67D-9E1D3C90D7FB}"/>
            </c:ext>
          </c:extLst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2524</c:v>
                </c:pt>
              </c:numCache>
            </c:numRef>
          </c:cat>
          <c:val>
            <c:numRef>
              <c:f>Sheet1!$G$2</c:f>
              <c:numCache>
                <c:formatCode>#,##0</c:formatCode>
                <c:ptCount val="1"/>
                <c:pt idx="0">
                  <c:v>2627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37-4E89-A67D-9E1D3C90D7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70558527"/>
        <c:axId val="470564767"/>
      </c:barChart>
      <c:catAx>
        <c:axId val="47055852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70564767"/>
        <c:crosses val="autoZero"/>
        <c:auto val="1"/>
        <c:lblAlgn val="ctr"/>
        <c:lblOffset val="100"/>
        <c:noMultiLvlLbl val="0"/>
      </c:catAx>
      <c:valAx>
        <c:axId val="470564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558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5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20729139626777"/>
          <c:y val="0.23539810740342365"/>
          <c:w val="0.83712856174112182"/>
          <c:h val="0.44686707955535748"/>
        </c:manualLayout>
      </c:layout>
      <c:lineChart>
        <c:grouping val="standard"/>
        <c:varyColors val="0"/>
        <c:ser>
          <c:idx val="1"/>
          <c:order val="1"/>
          <c:tx>
            <c:strRef>
              <c:f>Región!$I$2</c:f>
              <c:strCache>
                <c:ptCount val="1"/>
                <c:pt idx="0">
                  <c:v>Promedio</c:v>
                </c:pt>
              </c:strCache>
            </c:strRef>
          </c:tx>
          <c:spPr>
            <a:ln w="28575">
              <a:solidFill>
                <a:srgbClr val="B6E488"/>
              </a:solidFill>
              <a:prstDash val="solid"/>
            </a:ln>
          </c:spPr>
          <c:marker>
            <c:symbol val="none"/>
          </c:marker>
          <c:val>
            <c:numRef>
              <c:f>Región!$I$3:$I$14</c:f>
              <c:numCache>
                <c:formatCode>0.00</c:formatCode>
                <c:ptCount val="12"/>
                <c:pt idx="0">
                  <c:v>100.66666666666667</c:v>
                </c:pt>
                <c:pt idx="1">
                  <c:v>35.666666666666664</c:v>
                </c:pt>
                <c:pt idx="2">
                  <c:v>29</c:v>
                </c:pt>
                <c:pt idx="3">
                  <c:v>22.666666666666668</c:v>
                </c:pt>
                <c:pt idx="4">
                  <c:v>22</c:v>
                </c:pt>
                <c:pt idx="5">
                  <c:v>32.166666666666664</c:v>
                </c:pt>
                <c:pt idx="6">
                  <c:v>52.666666666666664</c:v>
                </c:pt>
                <c:pt idx="7">
                  <c:v>93.5</c:v>
                </c:pt>
                <c:pt idx="8">
                  <c:v>305.16666666666669</c:v>
                </c:pt>
                <c:pt idx="9">
                  <c:v>705.16666666666663</c:v>
                </c:pt>
                <c:pt idx="10">
                  <c:v>678.83333333333337</c:v>
                </c:pt>
                <c:pt idx="11">
                  <c:v>298.8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B0-4BC1-9D85-299FDE52FFA8}"/>
            </c:ext>
          </c:extLst>
        </c:ser>
        <c:ser>
          <c:idx val="2"/>
          <c:order val="2"/>
          <c:tx>
            <c:strRef>
              <c:f>Región!$L$2</c:f>
              <c:strCache>
                <c:ptCount val="1"/>
                <c:pt idx="0">
                  <c:v>mas 2SD</c:v>
                </c:pt>
              </c:strCache>
            </c:strRef>
          </c:tx>
          <c:spPr>
            <a:ln w="28575">
              <a:solidFill>
                <a:srgbClr val="000080"/>
              </a:solidFill>
              <a:prstDash val="lgDash"/>
            </a:ln>
          </c:spPr>
          <c:marker>
            <c:symbol val="none"/>
          </c:marker>
          <c:val>
            <c:numRef>
              <c:f>Región!$L$3:$L$14</c:f>
              <c:numCache>
                <c:formatCode>0.0</c:formatCode>
                <c:ptCount val="12"/>
                <c:pt idx="0">
                  <c:v>282.6630036261414</c:v>
                </c:pt>
                <c:pt idx="1">
                  <c:v>114.35254002819622</c:v>
                </c:pt>
                <c:pt idx="2">
                  <c:v>89.926184846911269</c:v>
                </c:pt>
                <c:pt idx="3">
                  <c:v>68.843139752716311</c:v>
                </c:pt>
                <c:pt idx="4">
                  <c:v>56.525353003264136</c:v>
                </c:pt>
                <c:pt idx="5">
                  <c:v>88.52859234940631</c:v>
                </c:pt>
                <c:pt idx="6">
                  <c:v>132.41293094698682</c:v>
                </c:pt>
                <c:pt idx="7">
                  <c:v>236.79131166961938</c:v>
                </c:pt>
                <c:pt idx="8">
                  <c:v>844.78344426598005</c:v>
                </c:pt>
                <c:pt idx="9">
                  <c:v>1776.3450209413722</c:v>
                </c:pt>
                <c:pt idx="10">
                  <c:v>1573.7813020257411</c:v>
                </c:pt>
                <c:pt idx="11">
                  <c:v>748.34287893370083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B0-4BC1-9D85-299FDE52FFA8}"/>
            </c:ext>
          </c:extLst>
        </c:ser>
        <c:ser>
          <c:idx val="3"/>
          <c:order val="3"/>
          <c:tx>
            <c:strRef>
              <c:f>Región!$M$2</c:f>
              <c:strCache>
                <c:ptCount val="1"/>
                <c:pt idx="0">
                  <c:v>menos 2SD</c:v>
                </c:pt>
              </c:strCache>
            </c:strRef>
          </c:tx>
          <c:spPr>
            <a:ln w="38100">
              <a:solidFill>
                <a:srgbClr val="000080"/>
              </a:solidFill>
              <a:prstDash val="lgDash"/>
            </a:ln>
          </c:spPr>
          <c:marker>
            <c:symbol val="none"/>
          </c:marker>
          <c:val>
            <c:numRef>
              <c:f>Región!$M$3:$M$14</c:f>
              <c:numCache>
                <c:formatCode>0.0</c:formatCode>
                <c:ptCount val="12"/>
                <c:pt idx="0">
                  <c:v>-81.329670292808075</c:v>
                </c:pt>
                <c:pt idx="1">
                  <c:v>-43.019206694862895</c:v>
                </c:pt>
                <c:pt idx="2">
                  <c:v>-31.926184846911269</c:v>
                </c:pt>
                <c:pt idx="3">
                  <c:v>-23.509806419382972</c:v>
                </c:pt>
                <c:pt idx="4">
                  <c:v>-12.525353003264136</c:v>
                </c:pt>
                <c:pt idx="5">
                  <c:v>-24.195259016072981</c:v>
                </c:pt>
                <c:pt idx="6">
                  <c:v>-27.079597613653483</c:v>
                </c:pt>
                <c:pt idx="7">
                  <c:v>-49.791311669619375</c:v>
                </c:pt>
                <c:pt idx="8">
                  <c:v>-234.45011093264662</c:v>
                </c:pt>
                <c:pt idx="9">
                  <c:v>-366.0116876080391</c:v>
                </c:pt>
                <c:pt idx="10">
                  <c:v>-216.11463535907433</c:v>
                </c:pt>
                <c:pt idx="11">
                  <c:v>-150.74287893370081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1B0-4BC1-9D85-299FDE52FFA8}"/>
            </c:ext>
          </c:extLst>
        </c:ser>
        <c:ser>
          <c:idx val="5"/>
          <c:order val="5"/>
          <c:tx>
            <c:strRef>
              <c:f>Región!$G$2</c:f>
              <c:strCache>
                <c:ptCount val="1"/>
                <c:pt idx="0">
                  <c:v>2022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circle"/>
            <c:size val="7"/>
            <c:spPr>
              <a:solidFill>
                <a:srgbClr val="FFC000"/>
              </a:solidFill>
              <a:ln>
                <a:solidFill>
                  <a:schemeClr val="accent2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</c:marker>
          <c:val>
            <c:numRef>
              <c:f>Región!$G$3:$G$14</c:f>
              <c:numCache>
                <c:formatCode>General</c:formatCode>
                <c:ptCount val="12"/>
                <c:pt idx="0">
                  <c:v>20</c:v>
                </c:pt>
                <c:pt idx="1">
                  <c:v>1</c:v>
                </c:pt>
                <c:pt idx="2">
                  <c:v>13</c:v>
                </c:pt>
                <c:pt idx="3">
                  <c:v>5</c:v>
                </c:pt>
                <c:pt idx="4">
                  <c:v>18</c:v>
                </c:pt>
                <c:pt idx="5">
                  <c:v>37</c:v>
                </c:pt>
                <c:pt idx="6">
                  <c:v>79</c:v>
                </c:pt>
                <c:pt idx="7">
                  <c:v>127</c:v>
                </c:pt>
                <c:pt idx="8">
                  <c:v>565</c:v>
                </c:pt>
                <c:pt idx="9">
                  <c:v>877</c:v>
                </c:pt>
                <c:pt idx="10">
                  <c:v>766</c:v>
                </c:pt>
                <c:pt idx="11">
                  <c:v>347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4B-47FB-918B-55B84DE7A764}"/>
            </c:ext>
          </c:extLst>
        </c:ser>
        <c:ser>
          <c:idx val="7"/>
          <c:order val="7"/>
          <c:tx>
            <c:strRef>
              <c:f>Región!$H$2</c:f>
              <c:strCache>
                <c:ptCount val="1"/>
                <c:pt idx="0">
                  <c:v>2023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x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val>
            <c:numRef>
              <c:f>Región!$H$3:$H$14</c:f>
              <c:numCache>
                <c:formatCode>General</c:formatCode>
                <c:ptCount val="12"/>
                <c:pt idx="0">
                  <c:v>80</c:v>
                </c:pt>
                <c:pt idx="1">
                  <c:v>35</c:v>
                </c:pt>
                <c:pt idx="2">
                  <c:v>39</c:v>
                </c:pt>
                <c:pt idx="3">
                  <c:v>25</c:v>
                </c:pt>
                <c:pt idx="4">
                  <c:v>36</c:v>
                </c:pt>
                <c:pt idx="5">
                  <c:v>27</c:v>
                </c:pt>
                <c:pt idx="6">
                  <c:v>41</c:v>
                </c:pt>
                <c:pt idx="7">
                  <c:v>77</c:v>
                </c:pt>
                <c:pt idx="8">
                  <c:v>204</c:v>
                </c:pt>
                <c:pt idx="9">
                  <c:v>1095</c:v>
                </c:pt>
                <c:pt idx="10">
                  <c:v>968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4F-4F4C-8D74-2BBEA06574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4663408"/>
        <c:axId val="18466380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Región!$D$2</c15:sqref>
                        </c15:formulaRef>
                      </c:ext>
                    </c:extLst>
                    <c:strCache>
                      <c:ptCount val="1"/>
                      <c:pt idx="0">
                        <c:v>2019</c:v>
                      </c:pt>
                    </c:strCache>
                  </c:strRef>
                </c:tx>
                <c:spPr>
                  <a:ln w="38100">
                    <a:solidFill>
                      <a:srgbClr val="FF0000"/>
                    </a:solidFill>
                    <a:prstDash val="solid"/>
                  </a:ln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Región!$D$3:$D$14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167</c:v>
                      </c:pt>
                      <c:pt idx="1">
                        <c:v>96</c:v>
                      </c:pt>
                      <c:pt idx="2">
                        <c:v>83</c:v>
                      </c:pt>
                      <c:pt idx="3">
                        <c:v>56</c:v>
                      </c:pt>
                      <c:pt idx="4">
                        <c:v>43</c:v>
                      </c:pt>
                      <c:pt idx="5">
                        <c:v>84</c:v>
                      </c:pt>
                      <c:pt idx="6">
                        <c:v>114</c:v>
                      </c:pt>
                      <c:pt idx="7">
                        <c:v>162</c:v>
                      </c:pt>
                      <c:pt idx="8">
                        <c:v>698</c:v>
                      </c:pt>
                      <c:pt idx="9">
                        <c:v>1452</c:v>
                      </c:pt>
                      <c:pt idx="10">
                        <c:v>1176</c:v>
                      </c:pt>
                      <c:pt idx="11">
                        <c:v>533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F1B0-4BC1-9D85-299FDE52FFA8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Región!$F$2</c15:sqref>
                        </c15:formulaRef>
                      </c:ext>
                    </c:extLst>
                    <c:strCache>
                      <c:ptCount val="1"/>
                      <c:pt idx="0">
                        <c:v>2021</c:v>
                      </c:pt>
                    </c:strCache>
                  </c:strRef>
                </c:tx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Región!$F$3:$F$14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</c:v>
                      </c:pt>
                      <c:pt idx="1">
                        <c:v>0</c:v>
                      </c:pt>
                      <c:pt idx="2">
                        <c:v>3</c:v>
                      </c:pt>
                      <c:pt idx="3">
                        <c:v>5</c:v>
                      </c:pt>
                      <c:pt idx="4">
                        <c:v>5</c:v>
                      </c:pt>
                      <c:pt idx="5">
                        <c:v>25</c:v>
                      </c:pt>
                      <c:pt idx="6">
                        <c:v>56</c:v>
                      </c:pt>
                      <c:pt idx="7">
                        <c:v>171</c:v>
                      </c:pt>
                      <c:pt idx="8">
                        <c:v>247</c:v>
                      </c:pt>
                      <c:pt idx="9">
                        <c:v>312</c:v>
                      </c:pt>
                      <c:pt idx="10">
                        <c:v>279</c:v>
                      </c:pt>
                      <c:pt idx="11">
                        <c:v>139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F1B0-4BC1-9D85-299FDE52FFA8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Región!$E$2</c15:sqref>
                        </c15:formulaRef>
                      </c:ext>
                    </c:extLst>
                    <c:strCache>
                      <c:ptCount val="1"/>
                      <c:pt idx="0">
                        <c:v>2020</c:v>
                      </c:pt>
                    </c:strCache>
                  </c:strRef>
                </c:tx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Región!$E$3:$E$15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92</c:v>
                      </c:pt>
                      <c:pt idx="1">
                        <c:v>13</c:v>
                      </c:pt>
                      <c:pt idx="2">
                        <c:v>3</c:v>
                      </c:pt>
                      <c:pt idx="3">
                        <c:v>1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3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1</c:v>
                      </c:pt>
                      <c:pt idx="10">
                        <c:v>0</c:v>
                      </c:pt>
                      <c:pt idx="11">
                        <c:v>1</c:v>
                      </c:pt>
                      <c:pt idx="12">
                        <c:v>114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C24B-47FB-918B-55B84DE7A764}"/>
                  </c:ext>
                </c:extLst>
              </c15:ser>
            </c15:filteredLineSeries>
          </c:ext>
        </c:extLst>
      </c:lineChart>
      <c:catAx>
        <c:axId val="1846634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75" b="1" i="0" u="none" strike="noStrike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r>
                  <a:rPr lang="en-US" sz="1200" dirty="0">
                    <a:latin typeface="+mn-lt"/>
                  </a:rPr>
                  <a:t>Mes</a:t>
                </a:r>
                <a:r>
                  <a:rPr lang="en-US" sz="1200" baseline="0" dirty="0">
                    <a:latin typeface="+mn-lt"/>
                  </a:rPr>
                  <a:t> de </a:t>
                </a:r>
                <a:r>
                  <a:rPr lang="en-US" sz="1200" baseline="0" dirty="0" err="1">
                    <a:latin typeface="+mn-lt"/>
                  </a:rPr>
                  <a:t>Incidencia</a:t>
                </a:r>
                <a:endParaRPr lang="en-US" sz="1200" dirty="0"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0.44685236695310721"/>
              <c:y val="0.8088092348543484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46638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4663800"/>
        <c:scaling>
          <c:orientation val="minMax"/>
          <c:max val="2000"/>
          <c:min val="0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>
                    <a:latin typeface="+mn-lt"/>
                  </a:defRPr>
                </a:pPr>
                <a:r>
                  <a:rPr lang="en-US" sz="1200" b="1" dirty="0">
                    <a:latin typeface="+mn-lt"/>
                  </a:rPr>
                  <a:t>Casos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4663408"/>
        <c:crosses val="autoZero"/>
        <c:crossBetween val="between"/>
        <c:majorUnit val="200"/>
        <c:minorUnit val="40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  <a:scene3d>
          <a:camera prst="orthographicFront"/>
          <a:lightRig rig="threePt" dir="t"/>
        </a:scene3d>
        <a:sp3d/>
      </c:spPr>
    </c:plotArea>
    <c:legend>
      <c:legendPos val="b"/>
      <c:layout>
        <c:manualLayout>
          <c:xMode val="edge"/>
          <c:yMode val="edge"/>
          <c:x val="7.1002315227240181E-2"/>
          <c:y val="0.87114693826132628"/>
          <c:w val="0.77491419341813039"/>
          <c:h val="5.4850257086887746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8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2533347023196715E-2"/>
          <c:y val="3.2995368321192244E-2"/>
          <c:w val="0.9174666529768033"/>
          <c:h val="0.628994805735615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Casos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20</c:v>
                </c:pt>
                <c:pt idx="1">
                  <c:v>1</c:v>
                </c:pt>
                <c:pt idx="2">
                  <c:v>13</c:v>
                </c:pt>
                <c:pt idx="3">
                  <c:v>5</c:v>
                </c:pt>
                <c:pt idx="4">
                  <c:v>18</c:v>
                </c:pt>
                <c:pt idx="5">
                  <c:v>37</c:v>
                </c:pt>
                <c:pt idx="6">
                  <c:v>79</c:v>
                </c:pt>
                <c:pt idx="7">
                  <c:v>127</c:v>
                </c:pt>
                <c:pt idx="8">
                  <c:v>565</c:v>
                </c:pt>
                <c:pt idx="9">
                  <c:v>877</c:v>
                </c:pt>
                <c:pt idx="10">
                  <c:v>766</c:v>
                </c:pt>
                <c:pt idx="11">
                  <c:v>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00-404D-839C-A270BA15C6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Casos 2023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80</c:v>
                </c:pt>
                <c:pt idx="1">
                  <c:v>35</c:v>
                </c:pt>
                <c:pt idx="2">
                  <c:v>39</c:v>
                </c:pt>
                <c:pt idx="3">
                  <c:v>25</c:v>
                </c:pt>
                <c:pt idx="4">
                  <c:v>36</c:v>
                </c:pt>
                <c:pt idx="5">
                  <c:v>27</c:v>
                </c:pt>
                <c:pt idx="6">
                  <c:v>41</c:v>
                </c:pt>
                <c:pt idx="7">
                  <c:v>77</c:v>
                </c:pt>
                <c:pt idx="8">
                  <c:v>204</c:v>
                </c:pt>
                <c:pt idx="9">
                  <c:v>1095</c:v>
                </c:pt>
                <c:pt idx="10">
                  <c:v>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4B-480D-ABF2-DFF7E60EF7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355394559"/>
        <c:axId val="280194416"/>
      </c:barChart>
      <c:catAx>
        <c:axId val="13553945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>
                    <a:solidFill>
                      <a:schemeClr val="tx1"/>
                    </a:solidFill>
                  </a:rPr>
                  <a:t>MES</a:t>
                </a:r>
                <a:endParaRPr lang="en-US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194416"/>
        <c:crosses val="autoZero"/>
        <c:auto val="1"/>
        <c:lblAlgn val="ctr"/>
        <c:lblOffset val="100"/>
        <c:noMultiLvlLbl val="0"/>
      </c:catAx>
      <c:valAx>
        <c:axId val="280194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R" dirty="0">
                    <a:solidFill>
                      <a:schemeClr val="tx1"/>
                    </a:solidFill>
                  </a:rPr>
                  <a:t>Casos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53945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149796492829702"/>
          <c:y val="0.90537255437293085"/>
          <c:w val="0.24969562776569729"/>
          <c:h val="5.97269161807241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122193059200933"/>
          <c:y val="7.0937720765428952E-2"/>
          <c:w val="0.8777899501692723"/>
          <c:h val="0.5910524532913784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4">
                  <a:shade val="76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Sheet1!$A$2:$A$53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Sheet1!$B$2:$B$53</c:f>
              <c:numCache>
                <c:formatCode>General</c:formatCode>
                <c:ptCount val="52"/>
                <c:pt idx="0">
                  <c:v>13</c:v>
                </c:pt>
                <c:pt idx="1">
                  <c:v>5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5</c:v>
                </c:pt>
                <c:pt idx="10">
                  <c:v>2</c:v>
                </c:pt>
                <c:pt idx="11">
                  <c:v>3</c:v>
                </c:pt>
                <c:pt idx="12">
                  <c:v>4</c:v>
                </c:pt>
                <c:pt idx="13">
                  <c:v>2</c:v>
                </c:pt>
                <c:pt idx="14">
                  <c:v>0</c:v>
                </c:pt>
                <c:pt idx="15">
                  <c:v>0</c:v>
                </c:pt>
                <c:pt idx="16">
                  <c:v>2</c:v>
                </c:pt>
                <c:pt idx="17">
                  <c:v>1</c:v>
                </c:pt>
                <c:pt idx="18">
                  <c:v>2</c:v>
                </c:pt>
                <c:pt idx="19">
                  <c:v>8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12</c:v>
                </c:pt>
                <c:pt idx="24">
                  <c:v>12</c:v>
                </c:pt>
                <c:pt idx="25">
                  <c:v>13</c:v>
                </c:pt>
                <c:pt idx="26">
                  <c:v>12</c:v>
                </c:pt>
                <c:pt idx="27">
                  <c:v>18</c:v>
                </c:pt>
                <c:pt idx="28">
                  <c:v>16</c:v>
                </c:pt>
                <c:pt idx="29">
                  <c:v>27</c:v>
                </c:pt>
                <c:pt idx="30">
                  <c:v>11</c:v>
                </c:pt>
                <c:pt idx="31">
                  <c:v>22</c:v>
                </c:pt>
                <c:pt idx="32">
                  <c:v>32</c:v>
                </c:pt>
                <c:pt idx="33">
                  <c:v>39</c:v>
                </c:pt>
                <c:pt idx="34">
                  <c:v>77</c:v>
                </c:pt>
                <c:pt idx="35">
                  <c:v>99</c:v>
                </c:pt>
                <c:pt idx="36">
                  <c:v>146</c:v>
                </c:pt>
                <c:pt idx="37">
                  <c:v>148</c:v>
                </c:pt>
                <c:pt idx="38">
                  <c:v>151</c:v>
                </c:pt>
                <c:pt idx="39">
                  <c:v>159</c:v>
                </c:pt>
                <c:pt idx="40">
                  <c:v>200</c:v>
                </c:pt>
                <c:pt idx="41">
                  <c:v>216</c:v>
                </c:pt>
                <c:pt idx="42">
                  <c:v>228</c:v>
                </c:pt>
                <c:pt idx="43">
                  <c:v>199</c:v>
                </c:pt>
                <c:pt idx="44">
                  <c:v>206</c:v>
                </c:pt>
                <c:pt idx="45">
                  <c:v>181</c:v>
                </c:pt>
                <c:pt idx="46">
                  <c:v>144</c:v>
                </c:pt>
                <c:pt idx="47">
                  <c:v>135</c:v>
                </c:pt>
                <c:pt idx="48">
                  <c:v>104</c:v>
                </c:pt>
                <c:pt idx="49">
                  <c:v>76</c:v>
                </c:pt>
                <c:pt idx="50">
                  <c:v>60</c:v>
                </c:pt>
                <c:pt idx="51">
                  <c:v>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00-404D-839C-A270BA15C6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Sheet1!$A$2:$A$53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Sheet1!$C$2:$C$53</c:f>
              <c:numCache>
                <c:formatCode>General</c:formatCode>
                <c:ptCount val="52"/>
                <c:pt idx="0">
                  <c:v>32</c:v>
                </c:pt>
                <c:pt idx="1">
                  <c:v>17</c:v>
                </c:pt>
                <c:pt idx="2">
                  <c:v>19</c:v>
                </c:pt>
                <c:pt idx="3">
                  <c:v>8</c:v>
                </c:pt>
                <c:pt idx="4">
                  <c:v>11</c:v>
                </c:pt>
                <c:pt idx="5">
                  <c:v>6</c:v>
                </c:pt>
                <c:pt idx="6">
                  <c:v>10</c:v>
                </c:pt>
                <c:pt idx="7">
                  <c:v>9</c:v>
                </c:pt>
                <c:pt idx="8">
                  <c:v>6</c:v>
                </c:pt>
                <c:pt idx="9">
                  <c:v>9</c:v>
                </c:pt>
                <c:pt idx="10">
                  <c:v>7</c:v>
                </c:pt>
                <c:pt idx="11">
                  <c:v>16</c:v>
                </c:pt>
                <c:pt idx="12">
                  <c:v>5</c:v>
                </c:pt>
                <c:pt idx="13">
                  <c:v>5</c:v>
                </c:pt>
                <c:pt idx="14">
                  <c:v>7</c:v>
                </c:pt>
                <c:pt idx="15">
                  <c:v>7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12</c:v>
                </c:pt>
                <c:pt idx="20">
                  <c:v>7</c:v>
                </c:pt>
                <c:pt idx="21">
                  <c:v>12</c:v>
                </c:pt>
                <c:pt idx="22">
                  <c:v>6</c:v>
                </c:pt>
                <c:pt idx="23">
                  <c:v>7</c:v>
                </c:pt>
                <c:pt idx="24">
                  <c:v>4</c:v>
                </c:pt>
                <c:pt idx="25">
                  <c:v>5</c:v>
                </c:pt>
                <c:pt idx="26">
                  <c:v>14</c:v>
                </c:pt>
                <c:pt idx="27">
                  <c:v>16</c:v>
                </c:pt>
                <c:pt idx="28">
                  <c:v>4</c:v>
                </c:pt>
                <c:pt idx="29">
                  <c:v>6</c:v>
                </c:pt>
                <c:pt idx="30">
                  <c:v>7</c:v>
                </c:pt>
                <c:pt idx="31">
                  <c:v>9</c:v>
                </c:pt>
                <c:pt idx="32">
                  <c:v>27</c:v>
                </c:pt>
                <c:pt idx="33">
                  <c:v>16</c:v>
                </c:pt>
                <c:pt idx="34">
                  <c:v>28</c:v>
                </c:pt>
                <c:pt idx="35">
                  <c:v>35</c:v>
                </c:pt>
                <c:pt idx="36">
                  <c:v>41</c:v>
                </c:pt>
                <c:pt idx="37">
                  <c:v>51</c:v>
                </c:pt>
                <c:pt idx="38">
                  <c:v>68</c:v>
                </c:pt>
                <c:pt idx="39">
                  <c:v>115</c:v>
                </c:pt>
                <c:pt idx="40">
                  <c:v>206</c:v>
                </c:pt>
                <c:pt idx="41">
                  <c:v>260</c:v>
                </c:pt>
                <c:pt idx="42">
                  <c:v>319</c:v>
                </c:pt>
                <c:pt idx="43">
                  <c:v>339</c:v>
                </c:pt>
                <c:pt idx="44">
                  <c:v>460</c:v>
                </c:pt>
                <c:pt idx="45">
                  <c:v>289</c:v>
                </c:pt>
                <c:pt idx="46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0F-496E-93A1-AE058FB99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5394559"/>
        <c:axId val="280194416"/>
      </c:lineChart>
      <c:catAx>
        <c:axId val="13553945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tx1"/>
                    </a:solidFill>
                  </a:rPr>
                  <a:t>Semana 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epidemiológica</a:t>
                </a:r>
                <a:r>
                  <a:rPr lang="en-US" b="1" dirty="0">
                    <a:solidFill>
                      <a:schemeClr val="tx1"/>
                    </a:solidFill>
                  </a:rPr>
                  <a:t> 2022- 2023</a:t>
                </a:r>
              </a:p>
            </c:rich>
          </c:tx>
          <c:layout>
            <c:manualLayout>
              <c:xMode val="edge"/>
              <c:yMode val="edge"/>
              <c:x val="0.38343881654305972"/>
              <c:y val="0.791820607943419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194416"/>
        <c:crosses val="autoZero"/>
        <c:auto val="1"/>
        <c:lblAlgn val="ctr"/>
        <c:lblOffset val="100"/>
        <c:noMultiLvlLbl val="0"/>
      </c:catAx>
      <c:valAx>
        <c:axId val="280194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tx1"/>
                    </a:solidFill>
                  </a:rPr>
                  <a:t>Casos</a:t>
                </a:r>
              </a:p>
            </c:rich>
          </c:tx>
          <c:layout>
            <c:manualLayout>
              <c:xMode val="edge"/>
              <c:yMode val="edge"/>
              <c:x val="3.4459279546578416E-3"/>
              <c:y val="0.30365809321178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53945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22296908008443E-2"/>
          <c:y val="5.4078248031496058E-2"/>
          <c:w val="0.73965075459317586"/>
          <c:h val="0.694417814960629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Aguadilla</c:v>
                </c:pt>
                <c:pt idx="1">
                  <c:v>Arecibo</c:v>
                </c:pt>
                <c:pt idx="2">
                  <c:v>Bayamòn</c:v>
                </c:pt>
                <c:pt idx="3">
                  <c:v>Caguas</c:v>
                </c:pt>
                <c:pt idx="4">
                  <c:v>Fajardo</c:v>
                </c:pt>
                <c:pt idx="5">
                  <c:v>Mayaguez</c:v>
                </c:pt>
                <c:pt idx="6">
                  <c:v>Metro</c:v>
                </c:pt>
                <c:pt idx="7">
                  <c:v>Ponce</c:v>
                </c:pt>
                <c:pt idx="8">
                  <c:v>extranjero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88</c:v>
                </c:pt>
                <c:pt idx="1">
                  <c:v>398</c:v>
                </c:pt>
                <c:pt idx="2">
                  <c:v>603</c:v>
                </c:pt>
                <c:pt idx="3">
                  <c:v>367</c:v>
                </c:pt>
                <c:pt idx="4">
                  <c:v>91</c:v>
                </c:pt>
                <c:pt idx="5">
                  <c:v>172</c:v>
                </c:pt>
                <c:pt idx="6">
                  <c:v>837</c:v>
                </c:pt>
                <c:pt idx="7">
                  <c:v>272</c:v>
                </c:pt>
                <c:pt idx="8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B2-864E-8185-C3D4ED6146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195121951219513E-2"/>
                  <c:y val="-3.12500000000000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E4-412F-9AC8-724ABE38B001}"/>
                </c:ext>
              </c:extLst>
            </c:dLbl>
            <c:dLbl>
              <c:idx val="3"/>
              <c:layout>
                <c:manualLayout>
                  <c:x val="1.4227642276422764E-2"/>
                  <c:y val="-1.56250000000000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BC-48AF-A73E-E7472930B1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Aguadilla</c:v>
                </c:pt>
                <c:pt idx="1">
                  <c:v>Arecibo</c:v>
                </c:pt>
                <c:pt idx="2">
                  <c:v>Bayamòn</c:v>
                </c:pt>
                <c:pt idx="3">
                  <c:v>Caguas</c:v>
                </c:pt>
                <c:pt idx="4">
                  <c:v>Fajardo</c:v>
                </c:pt>
                <c:pt idx="5">
                  <c:v>Mayaguez</c:v>
                </c:pt>
                <c:pt idx="6">
                  <c:v>Metro</c:v>
                </c:pt>
                <c:pt idx="7">
                  <c:v>Ponce</c:v>
                </c:pt>
                <c:pt idx="8">
                  <c:v>extranjero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86</c:v>
                </c:pt>
                <c:pt idx="1">
                  <c:v>287</c:v>
                </c:pt>
                <c:pt idx="2">
                  <c:v>512</c:v>
                </c:pt>
                <c:pt idx="3">
                  <c:v>414</c:v>
                </c:pt>
                <c:pt idx="4">
                  <c:v>91</c:v>
                </c:pt>
                <c:pt idx="5">
                  <c:v>254</c:v>
                </c:pt>
                <c:pt idx="6">
                  <c:v>779</c:v>
                </c:pt>
                <c:pt idx="7">
                  <c:v>204</c:v>
                </c:pt>
                <c:pt idx="8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A0-4D6E-A84D-98E0D9F01C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3642240"/>
        <c:axId val="203643888"/>
      </c:barChart>
      <c:catAx>
        <c:axId val="2036422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err="1">
                    <a:solidFill>
                      <a:schemeClr val="tx1"/>
                    </a:solidFill>
                  </a:rPr>
                  <a:t>Región</a:t>
                </a:r>
                <a:r>
                  <a:rPr lang="en-US" b="1" dirty="0">
                    <a:solidFill>
                      <a:schemeClr val="tx1"/>
                    </a:solidFill>
                  </a:rPr>
                  <a:t> de Salud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643888"/>
        <c:crosses val="autoZero"/>
        <c:auto val="1"/>
        <c:lblAlgn val="ctr"/>
        <c:lblOffset val="100"/>
        <c:noMultiLvlLbl val="0"/>
      </c:catAx>
      <c:valAx>
        <c:axId val="20364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tx1"/>
                    </a:solidFill>
                  </a:rPr>
                  <a:t>Casos</a:t>
                </a:r>
              </a:p>
            </c:rich>
          </c:tx>
          <c:layout>
            <c:manualLayout>
              <c:xMode val="edge"/>
              <c:yMode val="edge"/>
              <c:x val="4.6747967479674794E-2"/>
              <c:y val="0.3429042814960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64224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12915185679285"/>
          <c:y val="4.1762204724409446E-2"/>
          <c:w val="0.72445996137275293"/>
          <c:h val="0.698388287401574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&lt; 1</c:v>
                </c:pt>
                <c:pt idx="1">
                  <c:v>1-4</c:v>
                </c:pt>
                <c:pt idx="2">
                  <c:v>5- 9</c:v>
                </c:pt>
                <c:pt idx="3">
                  <c:v>10 - 19</c:v>
                </c:pt>
                <c:pt idx="4">
                  <c:v>20- 24</c:v>
                </c:pt>
                <c:pt idx="5">
                  <c:v>25- 49 </c:v>
                </c:pt>
                <c:pt idx="6">
                  <c:v>50 - 64 </c:v>
                </c:pt>
                <c:pt idx="7">
                  <c:v>&gt;65 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1393</c:v>
                </c:pt>
                <c:pt idx="1">
                  <c:v>1401</c:v>
                </c:pt>
                <c:pt idx="2">
                  <c:v>38</c:v>
                </c:pt>
                <c:pt idx="3">
                  <c:v>6</c:v>
                </c:pt>
                <c:pt idx="4">
                  <c:v>1</c:v>
                </c:pt>
                <c:pt idx="5">
                  <c:v>6</c:v>
                </c:pt>
                <c:pt idx="6">
                  <c:v>2</c:v>
                </c:pt>
                <c:pt idx="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0C-442F-9277-96E99DC28A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&lt; 1</c:v>
                </c:pt>
                <c:pt idx="1">
                  <c:v>1-4</c:v>
                </c:pt>
                <c:pt idx="2">
                  <c:v>5- 9</c:v>
                </c:pt>
                <c:pt idx="3">
                  <c:v>10 - 19</c:v>
                </c:pt>
                <c:pt idx="4">
                  <c:v>20- 24</c:v>
                </c:pt>
                <c:pt idx="5">
                  <c:v>25- 49 </c:v>
                </c:pt>
                <c:pt idx="6">
                  <c:v>50 - 64 </c:v>
                </c:pt>
                <c:pt idx="7">
                  <c:v>&gt;65 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1253</c:v>
                </c:pt>
                <c:pt idx="1">
                  <c:v>1226</c:v>
                </c:pt>
                <c:pt idx="2">
                  <c:v>70</c:v>
                </c:pt>
                <c:pt idx="3">
                  <c:v>14</c:v>
                </c:pt>
                <c:pt idx="4">
                  <c:v>2</c:v>
                </c:pt>
                <c:pt idx="5">
                  <c:v>13</c:v>
                </c:pt>
                <c:pt idx="6">
                  <c:v>11</c:v>
                </c:pt>
                <c:pt idx="7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88-455F-BFDD-F0D4CBF2578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1377152"/>
        <c:axId val="121379072"/>
      </c:barChart>
      <c:catAx>
        <c:axId val="1213771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Grupo etáreo (</a:t>
                </a:r>
                <a:r>
                  <a:rPr lang="en-US" dirty="0" err="1"/>
                  <a:t>años</a:t>
                </a:r>
                <a:r>
                  <a:rPr lang="en-US" dirty="0"/>
                  <a:t>)</a:t>
                </a:r>
              </a:p>
            </c:rich>
          </c:tx>
          <c:layout>
            <c:manualLayout>
              <c:xMode val="edge"/>
              <c:yMode val="edge"/>
              <c:x val="0.38954271057026962"/>
              <c:y val="0.9101625426178815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121379072"/>
        <c:crosses val="autoZero"/>
        <c:auto val="1"/>
        <c:lblAlgn val="ctr"/>
        <c:lblOffset val="100"/>
        <c:noMultiLvlLbl val="0"/>
      </c:catAx>
      <c:valAx>
        <c:axId val="1213790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Casos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13771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>
                <a:solidFill>
                  <a:schemeClr val="tx1"/>
                </a:solidFill>
              </a:rPr>
              <a:t>Género</a:t>
            </a:r>
            <a:endParaRPr lang="en-US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2603116797900265"/>
          <c:y val="5.31249999999999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Género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2AC-7745-B2F1-3455F681780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2AC-7745-B2F1-3455F681780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2AC-7745-B2F1-3455F681780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2AC-7745-B2F1-3455F68178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Femenino</c:v>
                </c:pt>
                <c:pt idx="1">
                  <c:v>Masculino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0.45</c:v>
                </c:pt>
                <c:pt idx="1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01-1548-BA91-09EB16D6FF1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FA4-473B-98EF-59F3F18E090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FA4-473B-98EF-59F3F18E09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Femenino</c:v>
                </c:pt>
                <c:pt idx="1">
                  <c:v>Masculino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1298</c:v>
                </c:pt>
                <c:pt idx="1">
                  <c:v>1557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DF-45BB-A24E-16F816C9EEC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164-4850-83F2-69C72190DDA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164-4850-83F2-69C72190DDA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Femenino</c:v>
                </c:pt>
                <c:pt idx="1">
                  <c:v>Masculino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1168</c:v>
                </c:pt>
                <c:pt idx="1">
                  <c:v>1459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20-4B24-9AF5-9B9B80E3EE3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Tipo </a:t>
            </a:r>
            <a:r>
              <a:rPr lang="en-US" b="1" dirty="0" err="1">
                <a:solidFill>
                  <a:schemeClr val="tx1"/>
                </a:solidFill>
              </a:rPr>
              <a:t>coinfecci</a:t>
            </a:r>
            <a:r>
              <a:rPr lang="en-PR" sz="1862" b="1" i="0" u="none" strike="noStrike" baseline="0" dirty="0">
                <a:effectLst/>
              </a:rPr>
              <a:t>ó</a:t>
            </a:r>
            <a:r>
              <a:rPr lang="en-US" b="1" dirty="0">
                <a:solidFill>
                  <a:schemeClr val="tx1"/>
                </a:solidFill>
              </a:rPr>
              <a:t>n</a:t>
            </a:r>
          </a:p>
          <a:p>
            <a:pPr>
              <a:defRPr/>
            </a:pPr>
            <a:endParaRPr lang="en-US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70075508530183728"/>
          <c:y val="0.246301690480087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583333333333331E-2"/>
          <c:y val="0.26701003012678737"/>
          <c:w val="0.82916666666666672"/>
          <c:h val="0.4771633858267716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Casos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2AC-7745-B2F1-3455F681780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2AC-7745-B2F1-3455F681780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A73-43B2-9937-41B740E239E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A73-43B2-9937-41B740E239E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A73-43B2-9937-41B740E239E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BA9D-4587-B727-DF92D57D3FF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BA9D-4587-B727-DF92D57D3FF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D0EE-4835-BC72-32F6C37DD89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E7BF-42A3-8EB8-13C0089E5F3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E7BF-42A3-8EB8-13C0089E5F3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C310-4897-ABFE-8C721F1B350B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6545-4956-8448-190E50BCFD20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DA0B-41A9-A318-62D49C50A8A1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7DFE-4334-B788-02306E8676DE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2402-4C7A-9D12-0EF64F021FB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82AC-7745-B2F1-3455F681780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82AC-7745-B2F1-3455F681780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AA73-43B2-9937-41B740E239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Sheet1!$A$2:$A$16</c:f>
              <c:strCache>
                <c:ptCount val="15"/>
                <c:pt idx="0">
                  <c:v>Adenovirus</c:v>
                </c:pt>
                <c:pt idx="1">
                  <c:v>Adenovirus/Legionella</c:v>
                </c:pt>
                <c:pt idx="2">
                  <c:v>Covid-19</c:v>
                </c:pt>
                <c:pt idx="3">
                  <c:v>Influenza A</c:v>
                </c:pt>
                <c:pt idx="4">
                  <c:v>Influenza B</c:v>
                </c:pt>
                <c:pt idx="5">
                  <c:v>Covid-19/Inf B</c:v>
                </c:pt>
                <c:pt idx="6">
                  <c:v>Influenza A/B- Myco</c:v>
                </c:pt>
                <c:pt idx="7">
                  <c:v>Inf A-Myco</c:v>
                </c:pt>
                <c:pt idx="8">
                  <c:v>Influenza B-Myco</c:v>
                </c:pt>
                <c:pt idx="9">
                  <c:v>Influenza A/B</c:v>
                </c:pt>
                <c:pt idx="10">
                  <c:v>Legionela</c:v>
                </c:pt>
                <c:pt idx="11">
                  <c:v>Mycoplasma</c:v>
                </c:pt>
                <c:pt idx="12">
                  <c:v>Metapneumovirus</c:v>
                </c:pt>
                <c:pt idx="13">
                  <c:v>Paperas</c:v>
                </c:pt>
                <c:pt idx="14">
                  <c:v>Rhinovirus/Covid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51</c:v>
                </c:pt>
                <c:pt idx="3">
                  <c:v>63</c:v>
                </c:pt>
                <c:pt idx="4">
                  <c:v>99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10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01-1548-BA91-09EB16D6FF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245472440944881"/>
          <c:y val="0.75863711487866559"/>
          <c:w val="0.70009055118110242"/>
          <c:h val="0.241362885121334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60F3E1A-F44A-4BDC-BFDE-3CE901F7CC0B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8BE1359-2DA2-4102-8E5F-3C314329F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72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E1359-2DA2-4102-8E5F-3C314329F3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63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E1359-2DA2-4102-8E5F-3C314329F3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48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E1359-2DA2-4102-8E5F-3C314329F3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7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E1359-2DA2-4102-8E5F-3C314329F3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48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E1359-2DA2-4102-8E5F-3C314329F3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79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E1359-2DA2-4102-8E5F-3C314329F3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20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E1359-2DA2-4102-8E5F-3C314329F3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31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E1359-2DA2-4102-8E5F-3C314329F3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47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E1359-2DA2-4102-8E5F-3C314329F3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91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E1359-2DA2-4102-8E5F-3C314329F3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33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E1359-2DA2-4102-8E5F-3C314329F3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15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EA313C-8F77-3E56-F866-8422596E8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9E8FF5-5871-F207-CF60-9DB74121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6709C5-55AC-4A8F-3A02-2382242B80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Avenir Next LT Pro" panose="020B05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DEB81-BE36-80F6-F623-A034AC3E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fld id="{6745382E-370F-40D4-86D7-1CDB3265C95F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9E762-62D4-1EAF-A4AF-0C612DEDB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EFF3F-BD7F-7B31-C62E-5B17EAB3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fld id="{D7C126AF-E785-4536-85D0-1F72A0F515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picture containing circle&#10;&#10;Description automatically generated">
            <a:extLst>
              <a:ext uri="{FF2B5EF4-FFF2-40B4-BE49-F238E27FC236}">
                <a16:creationId xmlns:a16="http://schemas.microsoft.com/office/drawing/2014/main" id="{4967D7FE-030D-C2BA-5859-9186551F01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0"/>
            <a:ext cx="9141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2158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B4D0FBD5-9610-DDE0-CF4C-EE2D9E4A53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0"/>
            <a:ext cx="914171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8B78E-6AE1-8621-B88B-CC8E0FE2A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63040"/>
          </a:xfrm>
        </p:spPr>
        <p:txBody>
          <a:bodyPr/>
          <a:lstStyle>
            <a:lvl1pPr algn="ctr">
              <a:defRPr sz="3000" b="1">
                <a:solidFill>
                  <a:srgbClr val="002060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97E99-8E09-B4FB-70A8-76A73FBEF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  <a:lvl2pPr>
              <a:defRPr>
                <a:latin typeface="Avenir Next LT Pro" panose="020B0504020202020204" pitchFamily="34" charset="0"/>
              </a:defRPr>
            </a:lvl2pPr>
            <a:lvl3pPr>
              <a:defRPr>
                <a:latin typeface="Avenir Next LT Pro" panose="020B0504020202020204" pitchFamily="34" charset="0"/>
              </a:defRPr>
            </a:lvl3pPr>
            <a:lvl4pPr>
              <a:defRPr>
                <a:latin typeface="Avenir Next LT Pro" panose="020B0504020202020204" pitchFamily="34" charset="0"/>
              </a:defRPr>
            </a:lvl4pPr>
            <a:lvl5pPr>
              <a:defRPr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38E9A-4EBF-7F21-5632-315FC0ADC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fld id="{6745382E-370F-40D4-86D7-1CDB3265C95F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144E8-02FB-5A27-699A-C8B44A606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B2AB9-95A3-9B18-A49A-DF712FCFE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fld id="{D7C126AF-E785-4536-85D0-1F72A0F515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3539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168B5-9D94-0E41-CB90-11CC4A844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E6F3F-AE65-D125-1280-8696EA196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A1F2B-8980-0781-743A-55090B6E2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382E-370F-40D4-86D7-1CDB3265C95F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A1C61-21E6-DC9F-E3B4-DB0B09125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A7767-9367-430C-94E5-67C7FDC8B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26AF-E785-4536-85D0-1F72A0F51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33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BA5CC-3292-B3AF-EF44-983D5982B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92868-14ED-6189-0D58-99371689E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72405D-783F-6082-2FFE-AC35A8985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51E258-AC85-2872-D3D8-37997DD6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382E-370F-40D4-86D7-1CDB3265C95F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D13046-D8FA-84C9-2435-E97575E6E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3A22C3-C048-2086-BE72-7CC437B04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26AF-E785-4536-85D0-1F72A0F51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0376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7F873-9ED8-BFBC-86A4-9FF3C4BE2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724E0-F96A-2611-0096-DADE69849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latin typeface="Avenir Next LT Pro" panose="020B05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BB1D2-A43A-4475-83C0-7B76A6692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  <a:lvl2pPr>
              <a:defRPr>
                <a:latin typeface="Avenir Next LT Pro" panose="020B0504020202020204" pitchFamily="34" charset="0"/>
              </a:defRPr>
            </a:lvl2pPr>
            <a:lvl3pPr>
              <a:defRPr>
                <a:latin typeface="Avenir Next LT Pro" panose="020B0504020202020204" pitchFamily="34" charset="0"/>
              </a:defRPr>
            </a:lvl3pPr>
            <a:lvl4pPr>
              <a:defRPr>
                <a:latin typeface="Avenir Next LT Pro" panose="020B0504020202020204" pitchFamily="34" charset="0"/>
              </a:defRPr>
            </a:lvl4pPr>
            <a:lvl5pPr>
              <a:defRPr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57D55F-A78C-D11B-F7AE-4FC2E38DB1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>
                <a:latin typeface="Avenir Next LT Pro" panose="020B05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C6856B-1FAB-3836-C016-4A5650A6EA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  <a:lvl2pPr>
              <a:defRPr>
                <a:latin typeface="Avenir Next LT Pro" panose="020B0504020202020204" pitchFamily="34" charset="0"/>
              </a:defRPr>
            </a:lvl2pPr>
            <a:lvl3pPr>
              <a:defRPr>
                <a:latin typeface="Avenir Next LT Pro" panose="020B0504020202020204" pitchFamily="34" charset="0"/>
              </a:defRPr>
            </a:lvl3pPr>
            <a:lvl4pPr>
              <a:defRPr>
                <a:latin typeface="Avenir Next LT Pro" panose="020B0504020202020204" pitchFamily="34" charset="0"/>
              </a:defRPr>
            </a:lvl4pPr>
            <a:lvl5pPr>
              <a:defRPr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1BA5C6-ECC3-5195-B96F-E30B8349B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fld id="{6745382E-370F-40D4-86D7-1CDB3265C95F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618121-8BAE-81A6-5256-7C970EA93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7A0639-53B1-72E6-E06D-B793D755B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fld id="{D7C126AF-E785-4536-85D0-1F72A0F515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Shape&#10;&#10;Description automatically generated with low confidence">
            <a:extLst>
              <a:ext uri="{FF2B5EF4-FFF2-40B4-BE49-F238E27FC236}">
                <a16:creationId xmlns:a16="http://schemas.microsoft.com/office/drawing/2014/main" id="{89D7E154-AE5F-C230-849E-7235E87CC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0"/>
            <a:ext cx="9141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5256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0F9D7-AFB4-E8E5-584C-6B2DB8FC3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DB47D8-EF84-04BD-7203-E8A0C2900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382E-370F-40D4-86D7-1CDB3265C95F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15EB17-C194-7D7C-5595-34EC90A7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98765C-8E17-98A2-DAD6-46F54454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26AF-E785-4536-85D0-1F72A0F515AC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FBA63CD5-C351-551F-49FC-42A3CEFFC8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6" r="2447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095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1452190E-9628-B553-B4B3-CE736B9EA3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0"/>
            <a:ext cx="9141714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E123F1-095F-5399-C64F-38F0B9B8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382E-370F-40D4-86D7-1CDB3265C95F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5F79FA-62BB-D447-4FAA-8CDA18959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40F7C-8E30-6BF3-5F07-D6BBF71C6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26AF-E785-4536-85D0-1F72A0F51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3705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D287B-22FD-D7A9-DA7E-69EBF9E48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1A161-ACB4-28C8-CCF4-6EF36758D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8C394-72BB-7441-714B-471F23853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82F57-81CF-5A1A-98D8-73AA017C2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382E-370F-40D4-86D7-1CDB3265C95F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5E3C3-7D66-04E1-0BFC-C83CAC4AC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6DD1C0-E885-DBED-7C06-AD35FC3BA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26AF-E785-4536-85D0-1F72A0F51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19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34AAE-66FC-486C-6D1E-63AF578D0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FCD484-A988-7402-77CF-697C5783A2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31F95-412E-5BBF-71F3-20185B3CFC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80E49E-3B71-FD79-C3E9-6A5CE6287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382E-370F-40D4-86D7-1CDB3265C95F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CAEAAC-7BD8-86BA-DCC2-DB1B74757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E9826-FF33-8562-5FEE-4FE226A5E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26AF-E785-4536-85D0-1F72A0F51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462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D827D-FADD-6011-0F5B-334ECC8E7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FF5ECE-ED44-FBED-A211-9CF55DD5C7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47EF8-A75B-2D4E-3B4A-BBB478CD7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382E-370F-40D4-86D7-1CDB3265C95F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627FC-6D06-5E6E-57D4-756FA996D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07CE5-2137-D16B-EBC2-747141703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26AF-E785-4536-85D0-1F72A0F51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23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72E5F9-7392-5D29-EB26-246F1AC2EE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26953D-6E0C-0E88-3579-E20C8FD5F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945DB-421D-291F-7972-60A377470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382E-370F-40D4-86D7-1CDB3265C95F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ED6EB-E950-A5CF-01D2-8C6792A8C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623B6-9A59-C5C3-59A3-A07B9D319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26AF-E785-4536-85D0-1F72A0F51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78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7-00029_BAK_v03TOP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15875" y="6007100"/>
            <a:ext cx="9159875" cy="849313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E10DCF-606C-5FA6-1A40-EFD4BF3DF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BED135-FB46-3C2A-6FDD-1381AADFD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136CB-BBDC-D0C3-9B52-3A4817645E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5382E-370F-40D4-86D7-1CDB3265C95F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5084A-E7E9-D9B5-68DA-85B6CAA04B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7F1E7-ACC6-D08C-F180-174C6A0ED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126AF-E785-4536-85D0-1F72A0F51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5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c.gov/surveillance/nrevss/rsv/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crodriguez@salud.gov.pr" TargetMode="Externa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91D7DF-7623-A59E-E8FA-FC7848E26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972879"/>
            <a:ext cx="7848600" cy="2438400"/>
          </a:xfrm>
        </p:spPr>
        <p:txBody>
          <a:bodyPr>
            <a:normAutofit/>
          </a:bodyPr>
          <a:lstStyle/>
          <a:p>
            <a:pPr algn="ctr"/>
            <a:r>
              <a:rPr lang="es-PR" sz="4000" b="1" dirty="0">
                <a:solidFill>
                  <a:schemeClr val="bg1"/>
                </a:solidFill>
                <a:latin typeface="+mn-lt"/>
              </a:rPr>
              <a:t>Vigilancia Epidemiológica</a:t>
            </a:r>
            <a:br>
              <a:rPr lang="es-PR" sz="4000" b="1" dirty="0">
                <a:solidFill>
                  <a:schemeClr val="bg1"/>
                </a:solidFill>
                <a:latin typeface="+mn-lt"/>
              </a:rPr>
            </a:br>
            <a:r>
              <a:rPr lang="es-PR" sz="4000" b="1" dirty="0">
                <a:solidFill>
                  <a:schemeClr val="bg1"/>
                </a:solidFill>
                <a:latin typeface="+mn-lt"/>
              </a:rPr>
              <a:t>Virus Sincitial Respiratorio</a:t>
            </a:r>
            <a:br>
              <a:rPr lang="es-PR" sz="4000" b="1" dirty="0">
                <a:solidFill>
                  <a:schemeClr val="bg1"/>
                </a:solidFill>
                <a:latin typeface="+mn-lt"/>
              </a:rPr>
            </a:br>
            <a:r>
              <a:rPr lang="es-PR" sz="4000" b="1" dirty="0">
                <a:solidFill>
                  <a:schemeClr val="bg1"/>
                </a:solidFill>
                <a:latin typeface="+mn-lt"/>
              </a:rPr>
              <a:t>Puerto Rico, 2022-23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2EF76-B43E-6777-2F17-4EC698E1E65C}"/>
              </a:ext>
            </a:extLst>
          </p:cNvPr>
          <p:cNvSpPr txBox="1"/>
          <p:nvPr/>
        </p:nvSpPr>
        <p:spPr>
          <a:xfrm>
            <a:off x="2971800" y="5048792"/>
            <a:ext cx="45817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Oficina de Epidemiología e Investigación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07B482-F101-D7E2-5356-8DF431ECAA55}"/>
              </a:ext>
            </a:extLst>
          </p:cNvPr>
          <p:cNvSpPr txBox="1"/>
          <p:nvPr/>
        </p:nvSpPr>
        <p:spPr>
          <a:xfrm>
            <a:off x="3924300" y="4114800"/>
            <a:ext cx="4572000" cy="2462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Datos hasta 11/22/2023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F86E1F-AE33-7A84-0FCA-E0977AFE7E86}"/>
              </a:ext>
            </a:extLst>
          </p:cNvPr>
          <p:cNvSpPr txBox="1"/>
          <p:nvPr/>
        </p:nvSpPr>
        <p:spPr>
          <a:xfrm>
            <a:off x="678378" y="5885121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Nota</a:t>
            </a: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El periodo de corte de datos de vigilancia cerró 11/22/2023. Los datos de este informe son preliminares y están sujetos a la actualización de los datos.</a:t>
            </a:r>
            <a:endParaRPr lang="es-PR" sz="1200" dirty="0"/>
          </a:p>
        </p:txBody>
      </p:sp>
    </p:spTree>
    <p:extLst>
      <p:ext uri="{BB962C8B-B14F-4D97-AF65-F5344CB8AC3E}">
        <p14:creationId xmlns:p14="http://schemas.microsoft.com/office/powerpoint/2010/main" val="225342421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543800" cy="152400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000" b="1" dirty="0"/>
            </a:br>
            <a:r>
              <a:rPr lang="en-US" sz="3600" b="1" dirty="0">
                <a:solidFill>
                  <a:schemeClr val="tx1"/>
                </a:solidFill>
                <a:effectLst/>
                <a:latin typeface="+mj-lt"/>
              </a:rPr>
              <a:t>Distribución casos RSV por Grupo </a:t>
            </a:r>
            <a:r>
              <a:rPr lang="en-US" sz="3600" dirty="0">
                <a:solidFill>
                  <a:schemeClr val="tx1"/>
                </a:solidFill>
                <a:latin typeface="+mj-lt"/>
              </a:rPr>
              <a:t>de Edad</a:t>
            </a:r>
            <a:r>
              <a:rPr lang="en-US" sz="3600" b="1" dirty="0">
                <a:solidFill>
                  <a:schemeClr val="tx1"/>
                </a:solidFill>
                <a:effectLst/>
                <a:latin typeface="+mj-lt"/>
              </a:rPr>
              <a:t>, </a:t>
            </a:r>
            <a:br>
              <a:rPr lang="en-US" sz="3600" b="1" dirty="0">
                <a:solidFill>
                  <a:schemeClr val="tx1"/>
                </a:solidFill>
                <a:effectLst/>
                <a:latin typeface="+mj-lt"/>
              </a:rPr>
            </a:br>
            <a:r>
              <a:rPr lang="en-US" sz="3600" b="1" dirty="0">
                <a:solidFill>
                  <a:schemeClr val="tx1"/>
                </a:solidFill>
                <a:effectLst/>
                <a:latin typeface="+mj-lt"/>
              </a:rPr>
              <a:t>Puerto Rico, 2022 - 2023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2005678"/>
              </p:ext>
            </p:extLst>
          </p:nvPr>
        </p:nvGraphicFramePr>
        <p:xfrm>
          <a:off x="411678" y="1752600"/>
          <a:ext cx="8198922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5562600"/>
            <a:ext cx="3464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cs typeface="Times New Roman" pitchFamily="18" charset="0"/>
              </a:rPr>
              <a:t>Oficina de Epidemiología e Investigación</a:t>
            </a:r>
          </a:p>
          <a:p>
            <a:r>
              <a:rPr lang="en-US" sz="1200" b="1" dirty="0">
                <a:cs typeface="Times New Roman" pitchFamily="18" charset="0"/>
              </a:rPr>
              <a:t>N= 2,855 (2022); n=2,627(2023)</a:t>
            </a:r>
          </a:p>
          <a:p>
            <a:r>
              <a:rPr lang="en-US" sz="1200" b="1" dirty="0">
                <a:cs typeface="Times New Roman" pitchFamily="18" charset="0"/>
              </a:rPr>
              <a:t> Datos 11/22/2023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22338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438648-AA4E-B34A-81B2-83CB70E7C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PR" sz="3200" b="1" dirty="0">
                <a:solidFill>
                  <a:schemeClr val="tx1"/>
                </a:solidFill>
                <a:effectLst/>
                <a:latin typeface="+mj-lt"/>
                <a:cs typeface="Calibri" panose="020F0502020204030204" pitchFamily="34" charset="0"/>
              </a:rPr>
              <a:t>Distribución porcentual casos RSV por género </a:t>
            </a:r>
            <a:br>
              <a:rPr lang="en-PR" sz="3200" b="1" dirty="0">
                <a:solidFill>
                  <a:schemeClr val="tx1"/>
                </a:solidFill>
                <a:effectLst/>
                <a:latin typeface="+mj-lt"/>
                <a:cs typeface="Calibri" panose="020F0502020204030204" pitchFamily="34" charset="0"/>
              </a:rPr>
            </a:br>
            <a:r>
              <a:rPr lang="en-PR" sz="3200" b="1" dirty="0">
                <a:solidFill>
                  <a:schemeClr val="tx1"/>
                </a:solidFill>
                <a:effectLst/>
                <a:latin typeface="+mj-lt"/>
                <a:cs typeface="Calibri" panose="020F0502020204030204" pitchFamily="34" charset="0"/>
              </a:rPr>
              <a:t>Puerto Rico, 202</a:t>
            </a:r>
            <a:r>
              <a:rPr lang="en-US" sz="3200" b="1" dirty="0">
                <a:solidFill>
                  <a:schemeClr val="tx1"/>
                </a:solidFill>
                <a:effectLst/>
                <a:latin typeface="+mj-lt"/>
                <a:cs typeface="Calibri" panose="020F0502020204030204" pitchFamily="34" charset="0"/>
              </a:rPr>
              <a:t>2 - 2023</a:t>
            </a:r>
            <a:endParaRPr lang="en-PR" sz="3200" b="1" dirty="0">
              <a:solidFill>
                <a:schemeClr val="tx1"/>
              </a:solidFill>
              <a:effectLst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1B212B-1EDD-0B40-94FC-ED54460F1E93}"/>
              </a:ext>
            </a:extLst>
          </p:cNvPr>
          <p:cNvSpPr txBox="1"/>
          <p:nvPr/>
        </p:nvSpPr>
        <p:spPr>
          <a:xfrm>
            <a:off x="6617776" y="495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PR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3B45A51-005B-1B44-837B-E4E7D4E33E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6922436"/>
              </p:ext>
            </p:extLst>
          </p:nvPr>
        </p:nvGraphicFramePr>
        <p:xfrm>
          <a:off x="1371600" y="126220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FF0210C-6A40-7347-8127-56878222FEF1}"/>
              </a:ext>
            </a:extLst>
          </p:cNvPr>
          <p:cNvSpPr txBox="1"/>
          <p:nvPr/>
        </p:nvSpPr>
        <p:spPr>
          <a:xfrm>
            <a:off x="304800" y="5846543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R" sz="1200" b="1" dirty="0"/>
              <a:t>N= </a:t>
            </a:r>
            <a:r>
              <a:rPr lang="en-US" sz="1200" b="1" dirty="0"/>
              <a:t>2,855 (2022); N= 2,627(2023)</a:t>
            </a:r>
            <a:endParaRPr lang="en-PR" sz="1200" b="1" dirty="0"/>
          </a:p>
          <a:p>
            <a:r>
              <a:rPr lang="en-PR" sz="1200" b="1" dirty="0"/>
              <a:t>Oficina de Epidemiología e Investigación</a:t>
            </a:r>
            <a:endParaRPr lang="en-US" sz="1200" b="1" dirty="0"/>
          </a:p>
          <a:p>
            <a:r>
              <a:rPr lang="en-US" sz="1200" b="1" dirty="0"/>
              <a:t>Datos actualizados al  11/22/2023</a:t>
            </a:r>
            <a:endParaRPr lang="en-PR" sz="1200" b="1" dirty="0"/>
          </a:p>
        </p:txBody>
      </p:sp>
    </p:spTree>
    <p:extLst>
      <p:ext uri="{BB962C8B-B14F-4D97-AF65-F5344CB8AC3E}">
        <p14:creationId xmlns:p14="http://schemas.microsoft.com/office/powerpoint/2010/main" val="373919212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438648-AA4E-B34A-81B2-83CB70E7C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283029"/>
            <a:ext cx="7886700" cy="863040"/>
          </a:xfrm>
        </p:spPr>
        <p:txBody>
          <a:bodyPr>
            <a:noAutofit/>
          </a:bodyPr>
          <a:lstStyle/>
          <a:p>
            <a:pPr algn="ctr"/>
            <a:r>
              <a:rPr lang="en-PR" sz="3200" b="1" dirty="0">
                <a:solidFill>
                  <a:schemeClr val="tx1"/>
                </a:solidFill>
                <a:effectLst/>
                <a:latin typeface="+mj-lt"/>
                <a:cs typeface="Calibri" panose="020F0502020204030204" pitchFamily="34" charset="0"/>
              </a:rPr>
              <a:t>Distribución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+mj-lt"/>
                <a:cs typeface="Calibri" panose="020F0502020204030204" pitchFamily="34" charset="0"/>
              </a:rPr>
              <a:t>Porcentual</a:t>
            </a:r>
            <a:r>
              <a:rPr lang="en-US" sz="3200" b="1" dirty="0">
                <a:solidFill>
                  <a:schemeClr val="tx1"/>
                </a:solidFill>
                <a:effectLst/>
                <a:latin typeface="+mj-lt"/>
                <a:cs typeface="Calibri" panose="020F0502020204030204" pitchFamily="34" charset="0"/>
              </a:rPr>
              <a:t> de </a:t>
            </a:r>
            <a:r>
              <a:rPr lang="en-PR" sz="3200" b="1" dirty="0">
                <a:solidFill>
                  <a:schemeClr val="tx1"/>
                </a:solidFill>
                <a:effectLst/>
                <a:latin typeface="+mj-lt"/>
                <a:cs typeface="Calibri" panose="020F0502020204030204" pitchFamily="34" charset="0"/>
              </a:rPr>
              <a:t>casos RSV</a:t>
            </a:r>
            <a:br>
              <a:rPr lang="en-US" sz="3200" b="1" dirty="0">
                <a:solidFill>
                  <a:schemeClr val="tx1"/>
                </a:solidFill>
                <a:effectLst/>
                <a:latin typeface="+mj-lt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chemeClr val="tx1"/>
                </a:solidFill>
                <a:effectLst/>
                <a:latin typeface="+mj-lt"/>
                <a:cs typeface="Calibri" panose="020F0502020204030204" pitchFamily="34" charset="0"/>
              </a:rPr>
              <a:t> con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+mj-lt"/>
                <a:cs typeface="Calibri" panose="020F0502020204030204" pitchFamily="34" charset="0"/>
              </a:rPr>
              <a:t>coinfecci</a:t>
            </a:r>
            <a:r>
              <a:rPr lang="en-PR" sz="3200" b="1" dirty="0">
                <a:solidFill>
                  <a:schemeClr val="tx1"/>
                </a:solidFill>
                <a:effectLst/>
                <a:latin typeface="+mj-lt"/>
                <a:cs typeface="Calibri" panose="020F0502020204030204" pitchFamily="34" charset="0"/>
              </a:rPr>
              <a:t>ó</a:t>
            </a:r>
            <a:r>
              <a:rPr lang="en-US" sz="3200" b="1" dirty="0">
                <a:solidFill>
                  <a:schemeClr val="tx1"/>
                </a:solidFill>
                <a:effectLst/>
                <a:latin typeface="+mj-lt"/>
                <a:cs typeface="Calibri" panose="020F0502020204030204" pitchFamily="34" charset="0"/>
              </a:rPr>
              <a:t>n</a:t>
            </a:r>
            <a:r>
              <a:rPr lang="en-PR" sz="3200" b="1" dirty="0">
                <a:solidFill>
                  <a:schemeClr val="tx1"/>
                </a:solidFill>
                <a:effectLst/>
                <a:latin typeface="+mj-lt"/>
                <a:cs typeface="Calibri" panose="020F0502020204030204" pitchFamily="34" charset="0"/>
              </a:rPr>
              <a:t>  </a:t>
            </a:r>
            <a:br>
              <a:rPr lang="en-US" sz="3200" b="1" dirty="0">
                <a:solidFill>
                  <a:schemeClr val="tx1"/>
                </a:solidFill>
                <a:effectLst/>
                <a:latin typeface="+mj-lt"/>
                <a:cs typeface="Calibri" panose="020F0502020204030204" pitchFamily="34" charset="0"/>
              </a:rPr>
            </a:br>
            <a:r>
              <a:rPr lang="en-PR" sz="3200" b="1" dirty="0">
                <a:solidFill>
                  <a:schemeClr val="tx1"/>
                </a:solidFill>
                <a:effectLst/>
                <a:latin typeface="+mj-lt"/>
                <a:cs typeface="Calibri" panose="020F0502020204030204" pitchFamily="34" charset="0"/>
              </a:rPr>
              <a:t>Puerto Rico, 202</a:t>
            </a:r>
            <a:r>
              <a:rPr lang="en-US" sz="3200" b="1" dirty="0">
                <a:solidFill>
                  <a:schemeClr val="tx1"/>
                </a:solidFill>
                <a:effectLst/>
                <a:latin typeface="+mj-lt"/>
                <a:cs typeface="Calibri" panose="020F0502020204030204" pitchFamily="34" charset="0"/>
              </a:rPr>
              <a:t>2 - 2023</a:t>
            </a:r>
            <a:endParaRPr lang="en-PR" sz="3200" b="1" dirty="0">
              <a:solidFill>
                <a:schemeClr val="tx1"/>
              </a:solidFill>
              <a:effectLst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1B212B-1EDD-0B40-94FC-ED54460F1E93}"/>
              </a:ext>
            </a:extLst>
          </p:cNvPr>
          <p:cNvSpPr txBox="1"/>
          <p:nvPr/>
        </p:nvSpPr>
        <p:spPr>
          <a:xfrm>
            <a:off x="6617777" y="457200"/>
            <a:ext cx="87824" cy="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PR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3B45A51-005B-1B44-837B-E4E7D4E33E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2179982"/>
              </p:ext>
            </p:extLst>
          </p:nvPr>
        </p:nvGraphicFramePr>
        <p:xfrm>
          <a:off x="1295400" y="1320240"/>
          <a:ext cx="6096000" cy="4394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FF0210C-6A40-7347-8127-56878222FEF1}"/>
              </a:ext>
            </a:extLst>
          </p:cNvPr>
          <p:cNvSpPr txBox="1"/>
          <p:nvPr/>
        </p:nvSpPr>
        <p:spPr>
          <a:xfrm>
            <a:off x="225879" y="58674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R" sz="1200" b="1" dirty="0"/>
              <a:t>N= </a:t>
            </a:r>
            <a:r>
              <a:rPr lang="en-US" sz="1200" b="1" dirty="0"/>
              <a:t>121 (2022); N=116(2023)</a:t>
            </a:r>
            <a:endParaRPr lang="en-PR" sz="1200" b="1" dirty="0"/>
          </a:p>
          <a:p>
            <a:r>
              <a:rPr lang="en-PR" sz="1200" b="1" dirty="0"/>
              <a:t>Oficina de Epidemiología e Investigación</a:t>
            </a:r>
            <a:endParaRPr lang="en-US" sz="1200" b="1" dirty="0"/>
          </a:p>
          <a:p>
            <a:r>
              <a:rPr lang="en-US" sz="1200" b="1" dirty="0"/>
              <a:t>Datos actualizados al 11/22/2023</a:t>
            </a:r>
            <a:endParaRPr lang="en-PR" sz="1200" b="1" dirty="0"/>
          </a:p>
        </p:txBody>
      </p:sp>
    </p:spTree>
    <p:extLst>
      <p:ext uri="{BB962C8B-B14F-4D97-AF65-F5344CB8AC3E}">
        <p14:creationId xmlns:p14="http://schemas.microsoft.com/office/powerpoint/2010/main" val="4552868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905750" cy="2133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Departamento de Salud De Puerto Rico  (2023) </a:t>
            </a:r>
          </a:p>
          <a:p>
            <a:pPr marL="0" indent="0" algn="ctr">
              <a:buNone/>
            </a:pP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Vigilancia Epidemiol</a:t>
            </a:r>
            <a:r>
              <a:rPr lang="es-PR" sz="2200" b="1" dirty="0" err="1">
                <a:latin typeface="+mn-lt"/>
              </a:rPr>
              <a:t>ó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gica Virus Sincitial Respiratorio, San Juan, PR </a:t>
            </a:r>
          </a:p>
          <a:p>
            <a:pPr marL="0" indent="0" algn="ctr">
              <a:buNone/>
            </a:pP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Oficina de Epidemiolog</a:t>
            </a:r>
            <a:r>
              <a:rPr lang="en-PR" sz="2200" b="1" dirty="0">
                <a:latin typeface="+mn-lt"/>
              </a:rPr>
              <a:t>ía</a:t>
            </a:r>
            <a:r>
              <a:rPr lang="en-US" sz="2200" b="1" dirty="0">
                <a:latin typeface="+mn-lt"/>
              </a:rPr>
              <a:t> e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Investigaci</a:t>
            </a:r>
            <a:r>
              <a:rPr lang="es-PR" sz="2200" b="1" dirty="0" err="1">
                <a:latin typeface="+mn-lt"/>
              </a:rPr>
              <a:t>ó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4779365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+mj-lt"/>
              </a:rPr>
              <a:t>Virus Sincitial Respiratorio (RSV)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+mn-lt"/>
                <a:cs typeface="Times New Roman" pitchFamily="18" charset="0"/>
              </a:rPr>
              <a:t>Virus que es la causa principal de  </a:t>
            </a:r>
            <a:r>
              <a:rPr lang="en-US" sz="1800" dirty="0" err="1">
                <a:latin typeface="+mn-lt"/>
                <a:cs typeface="Times New Roman" pitchFamily="18" charset="0"/>
              </a:rPr>
              <a:t>infecciones</a:t>
            </a:r>
            <a:r>
              <a:rPr lang="en-US" sz="1800" dirty="0">
                <a:latin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+mn-lt"/>
                <a:cs typeface="Times New Roman" pitchFamily="18" charset="0"/>
              </a:rPr>
              <a:t>respiratorias</a:t>
            </a:r>
            <a:r>
              <a:rPr lang="en-US" sz="1800" dirty="0">
                <a:latin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+mn-lt"/>
                <a:cs typeface="Times New Roman" pitchFamily="18" charset="0"/>
              </a:rPr>
              <a:t>inferiores</a:t>
            </a:r>
            <a:r>
              <a:rPr lang="en-US" sz="1800" dirty="0">
                <a:latin typeface="+mn-lt"/>
                <a:cs typeface="Times New Roman" pitchFamily="18" charset="0"/>
              </a:rPr>
              <a:t> entre </a:t>
            </a:r>
            <a:r>
              <a:rPr lang="en-US" sz="1800" dirty="0" err="1">
                <a:latin typeface="+mn-lt"/>
                <a:cs typeface="Times New Roman" pitchFamily="18" charset="0"/>
              </a:rPr>
              <a:t>recién</a:t>
            </a:r>
            <a:r>
              <a:rPr lang="en-US" sz="1800" dirty="0">
                <a:latin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+mn-lt"/>
                <a:cs typeface="Times New Roman" pitchFamily="18" charset="0"/>
              </a:rPr>
              <a:t>nacidos</a:t>
            </a:r>
            <a:r>
              <a:rPr lang="en-US" sz="1800" dirty="0">
                <a:latin typeface="+mn-lt"/>
                <a:cs typeface="Times New Roman" pitchFamily="18" charset="0"/>
              </a:rPr>
              <a:t> y </a:t>
            </a:r>
            <a:r>
              <a:rPr lang="en-US" sz="1800" dirty="0" err="1">
                <a:latin typeface="+mn-lt"/>
                <a:cs typeface="Times New Roman" pitchFamily="18" charset="0"/>
              </a:rPr>
              <a:t>niños</a:t>
            </a:r>
            <a:r>
              <a:rPr lang="en-US" sz="1800" dirty="0">
                <a:latin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+mn-lt"/>
                <a:cs typeface="Times New Roman" pitchFamily="18" charset="0"/>
              </a:rPr>
              <a:t>pequeños</a:t>
            </a:r>
            <a:r>
              <a:rPr lang="en-US" sz="1800" dirty="0">
                <a:latin typeface="+mn-lt"/>
                <a:cs typeface="Times New Roman" pitchFamily="18" charset="0"/>
              </a:rPr>
              <a:t>( &lt;5 </a:t>
            </a:r>
            <a:r>
              <a:rPr lang="en-US" sz="1800" dirty="0" err="1">
                <a:latin typeface="+mn-lt"/>
                <a:cs typeface="Times New Roman" pitchFamily="18" charset="0"/>
              </a:rPr>
              <a:t>años</a:t>
            </a:r>
            <a:r>
              <a:rPr lang="en-US" sz="1800" dirty="0">
                <a:latin typeface="+mn-lt"/>
                <a:cs typeface="Times New Roman" pitchFamily="18" charset="0"/>
              </a:rPr>
              <a:t>).</a:t>
            </a:r>
          </a:p>
          <a:p>
            <a:r>
              <a:rPr lang="en-US" sz="1800" dirty="0">
                <a:latin typeface="+mn-lt"/>
                <a:cs typeface="Times New Roman" pitchFamily="18" charset="0"/>
              </a:rPr>
              <a:t>En </a:t>
            </a:r>
            <a:r>
              <a:rPr lang="en-US" sz="1800" dirty="0" err="1">
                <a:latin typeface="+mn-lt"/>
                <a:cs typeface="Times New Roman" pitchFamily="18" charset="0"/>
              </a:rPr>
              <a:t>bebés</a:t>
            </a:r>
            <a:r>
              <a:rPr lang="en-US" sz="1800" dirty="0">
                <a:latin typeface="+mn-lt"/>
                <a:cs typeface="Times New Roman" pitchFamily="18" charset="0"/>
              </a:rPr>
              <a:t> y </a:t>
            </a:r>
            <a:r>
              <a:rPr lang="en-US" sz="1800" dirty="0" err="1">
                <a:latin typeface="+mn-lt"/>
                <a:cs typeface="Times New Roman" pitchFamily="18" charset="0"/>
              </a:rPr>
              <a:t>niños</a:t>
            </a:r>
            <a:r>
              <a:rPr lang="en-US" sz="1800" dirty="0">
                <a:latin typeface="+mn-lt"/>
                <a:cs typeface="Times New Roman" pitchFamily="18" charset="0"/>
              </a:rPr>
              <a:t>, es </a:t>
            </a:r>
            <a:r>
              <a:rPr lang="en-US" sz="1800" dirty="0" err="1">
                <a:latin typeface="+mn-lt"/>
                <a:cs typeface="Times New Roman" pitchFamily="18" charset="0"/>
              </a:rPr>
              <a:t>una</a:t>
            </a:r>
            <a:r>
              <a:rPr lang="en-US" sz="1800" dirty="0">
                <a:latin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+mn-lt"/>
                <a:cs typeface="Times New Roman" pitchFamily="18" charset="0"/>
              </a:rPr>
              <a:t>causa</a:t>
            </a:r>
            <a:r>
              <a:rPr lang="en-US" sz="1800" dirty="0">
                <a:latin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+mn-lt"/>
                <a:cs typeface="Times New Roman" pitchFamily="18" charset="0"/>
              </a:rPr>
              <a:t>común</a:t>
            </a:r>
            <a:r>
              <a:rPr lang="en-US" sz="1800" dirty="0">
                <a:latin typeface="+mn-lt"/>
                <a:cs typeface="Times New Roman" pitchFamily="18" charset="0"/>
              </a:rPr>
              <a:t> de </a:t>
            </a:r>
            <a:r>
              <a:rPr lang="en-US" sz="1800" dirty="0" err="1">
                <a:latin typeface="+mn-lt"/>
                <a:cs typeface="Times New Roman" pitchFamily="18" charset="0"/>
              </a:rPr>
              <a:t>neumonía</a:t>
            </a:r>
            <a:r>
              <a:rPr lang="en-US" sz="1800" dirty="0">
                <a:latin typeface="+mn-lt"/>
                <a:cs typeface="Times New Roman" pitchFamily="18" charset="0"/>
              </a:rPr>
              <a:t> (</a:t>
            </a:r>
            <a:r>
              <a:rPr lang="en-US" sz="1800" dirty="0" err="1">
                <a:latin typeface="+mn-lt"/>
                <a:cs typeface="Times New Roman" pitchFamily="18" charset="0"/>
              </a:rPr>
              <a:t>pulmonía</a:t>
            </a:r>
            <a:r>
              <a:rPr lang="en-US" sz="1800" dirty="0">
                <a:latin typeface="+mn-lt"/>
                <a:cs typeface="Times New Roman" pitchFamily="18" charset="0"/>
              </a:rPr>
              <a:t>) y </a:t>
            </a:r>
            <a:r>
              <a:rPr lang="en-US" sz="1800" dirty="0" err="1">
                <a:latin typeface="+mn-lt"/>
                <a:cs typeface="Times New Roman" pitchFamily="18" charset="0"/>
              </a:rPr>
              <a:t>bronquiolitis</a:t>
            </a:r>
            <a:r>
              <a:rPr lang="en-US" sz="1800" dirty="0">
                <a:latin typeface="+mn-lt"/>
                <a:cs typeface="Times New Roman" pitchFamily="18" charset="0"/>
              </a:rPr>
              <a:t>. </a:t>
            </a:r>
          </a:p>
          <a:p>
            <a:r>
              <a:rPr lang="en-US" sz="1800" dirty="0" err="1">
                <a:latin typeface="+mn-lt"/>
                <a:cs typeface="Times New Roman" pitchFamily="18" charset="0"/>
              </a:rPr>
              <a:t>Grupos</a:t>
            </a:r>
            <a:r>
              <a:rPr lang="en-US" sz="1800" dirty="0">
                <a:latin typeface="+mn-lt"/>
                <a:cs typeface="Times New Roman" pitchFamily="18" charset="0"/>
              </a:rPr>
              <a:t> de alto </a:t>
            </a:r>
            <a:r>
              <a:rPr lang="en-US" sz="1800" dirty="0" err="1">
                <a:latin typeface="+mn-lt"/>
                <a:cs typeface="Times New Roman" pitchFamily="18" charset="0"/>
              </a:rPr>
              <a:t>riesgo</a:t>
            </a:r>
            <a:r>
              <a:rPr lang="en-US" sz="1800" dirty="0">
                <a:latin typeface="+mn-lt"/>
                <a:cs typeface="Times New Roman" pitchFamily="18" charset="0"/>
              </a:rPr>
              <a:t>:</a:t>
            </a:r>
          </a:p>
          <a:p>
            <a:pPr lvl="2"/>
            <a:r>
              <a:rPr lang="en-US" sz="1800" dirty="0" err="1">
                <a:latin typeface="+mn-lt"/>
                <a:cs typeface="Times New Roman" pitchFamily="18" charset="0"/>
              </a:rPr>
              <a:t>Bebés</a:t>
            </a:r>
            <a:r>
              <a:rPr lang="en-US" sz="1800" dirty="0">
                <a:latin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+mn-lt"/>
                <a:cs typeface="Times New Roman" pitchFamily="18" charset="0"/>
              </a:rPr>
              <a:t>prematuros</a:t>
            </a:r>
            <a:endParaRPr lang="en-US" sz="1800" dirty="0">
              <a:latin typeface="+mn-lt"/>
              <a:cs typeface="Times New Roman" pitchFamily="18" charset="0"/>
            </a:endParaRPr>
          </a:p>
          <a:p>
            <a:pPr lvl="2"/>
            <a:r>
              <a:rPr lang="en-US" sz="1800" dirty="0" err="1">
                <a:latin typeface="+mn-lt"/>
                <a:cs typeface="Times New Roman" pitchFamily="18" charset="0"/>
              </a:rPr>
              <a:t>Niños</a:t>
            </a:r>
            <a:r>
              <a:rPr lang="en-US" sz="1800" dirty="0">
                <a:latin typeface="+mn-lt"/>
                <a:cs typeface="Times New Roman" pitchFamily="18" charset="0"/>
              </a:rPr>
              <a:t> &lt;2 </a:t>
            </a:r>
            <a:r>
              <a:rPr lang="en-US" sz="1800" dirty="0" err="1">
                <a:latin typeface="+mn-lt"/>
                <a:cs typeface="Times New Roman" pitchFamily="18" charset="0"/>
              </a:rPr>
              <a:t>años</a:t>
            </a:r>
            <a:r>
              <a:rPr lang="en-US" sz="1800" dirty="0">
                <a:latin typeface="+mn-lt"/>
                <a:cs typeface="Times New Roman" pitchFamily="18" charset="0"/>
              </a:rPr>
              <a:t> con </a:t>
            </a:r>
            <a:r>
              <a:rPr lang="en-US" sz="1800" dirty="0" err="1">
                <a:latin typeface="+mn-lt"/>
                <a:cs typeface="Times New Roman" pitchFamily="18" charset="0"/>
              </a:rPr>
              <a:t>enfermedad</a:t>
            </a:r>
            <a:r>
              <a:rPr lang="en-US" sz="1800" dirty="0">
                <a:latin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+mn-lt"/>
                <a:cs typeface="Times New Roman" pitchFamily="18" charset="0"/>
              </a:rPr>
              <a:t>pulmonar</a:t>
            </a:r>
            <a:r>
              <a:rPr lang="en-US" sz="1800" dirty="0">
                <a:latin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+mn-lt"/>
                <a:cs typeface="Times New Roman" pitchFamily="18" charset="0"/>
              </a:rPr>
              <a:t>crónica</a:t>
            </a:r>
            <a:r>
              <a:rPr lang="en-US" sz="1800" dirty="0">
                <a:latin typeface="+mn-lt"/>
                <a:cs typeface="Times New Roman" pitchFamily="18" charset="0"/>
              </a:rPr>
              <a:t> o </a:t>
            </a:r>
            <a:r>
              <a:rPr lang="en-US" sz="1800" dirty="0" err="1">
                <a:latin typeface="+mn-lt"/>
                <a:cs typeface="Times New Roman" pitchFamily="18" charset="0"/>
              </a:rPr>
              <a:t>problemas</a:t>
            </a:r>
            <a:r>
              <a:rPr lang="en-US" sz="1800" dirty="0">
                <a:latin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+mn-lt"/>
                <a:cs typeface="Times New Roman" pitchFamily="18" charset="0"/>
              </a:rPr>
              <a:t>cardíacos</a:t>
            </a:r>
            <a:r>
              <a:rPr lang="en-US" sz="1800" dirty="0">
                <a:latin typeface="+mn-lt"/>
                <a:cs typeface="Times New Roman" pitchFamily="18" charset="0"/>
              </a:rPr>
              <a:t>.</a:t>
            </a:r>
          </a:p>
          <a:p>
            <a:pPr lvl="2"/>
            <a:r>
              <a:rPr lang="en-US" sz="1800" dirty="0" err="1">
                <a:latin typeface="+mn-lt"/>
                <a:cs typeface="Times New Roman" pitchFamily="18" charset="0"/>
              </a:rPr>
              <a:t>Adultos</a:t>
            </a:r>
            <a:r>
              <a:rPr lang="en-US" sz="1800" dirty="0">
                <a:latin typeface="+mn-lt"/>
                <a:cs typeface="Times New Roman" pitchFamily="18" charset="0"/>
              </a:rPr>
              <a:t> &gt;65 </a:t>
            </a:r>
            <a:r>
              <a:rPr lang="en-US" sz="1800" dirty="0" err="1">
                <a:latin typeface="+mn-lt"/>
                <a:cs typeface="Times New Roman" pitchFamily="18" charset="0"/>
              </a:rPr>
              <a:t>años</a:t>
            </a:r>
            <a:endParaRPr lang="en-US" sz="1800" dirty="0">
              <a:latin typeface="+mn-lt"/>
              <a:cs typeface="Times New Roman" pitchFamily="18" charset="0"/>
            </a:endParaRPr>
          </a:p>
          <a:p>
            <a:pPr lvl="2"/>
            <a:r>
              <a:rPr lang="en-US" sz="1800" dirty="0" err="1">
                <a:latin typeface="+mn-lt"/>
                <a:cs typeface="Times New Roman" pitchFamily="18" charset="0"/>
              </a:rPr>
              <a:t>Inmunosuprimidos</a:t>
            </a:r>
            <a:endParaRPr lang="en-US" sz="1800" dirty="0">
              <a:latin typeface="+mn-lt"/>
              <a:cs typeface="Times New Roman" pitchFamily="18" charset="0"/>
            </a:endParaRPr>
          </a:p>
          <a:p>
            <a:pPr marL="685800" lvl="2" indent="0">
              <a:buNone/>
            </a:pPr>
            <a:endParaRPr lang="en-US" sz="1800" dirty="0">
              <a:latin typeface="+mn-lt"/>
              <a:cs typeface="Times New Roman" pitchFamily="18" charset="0"/>
            </a:endParaRPr>
          </a:p>
          <a:p>
            <a:r>
              <a:rPr lang="en-US" sz="1800" dirty="0">
                <a:latin typeface="+mn-lt"/>
                <a:cs typeface="Times New Roman" pitchFamily="18" charset="0"/>
              </a:rPr>
              <a:t>La </a:t>
            </a:r>
            <a:r>
              <a:rPr lang="en-US" sz="1800" dirty="0" err="1">
                <a:latin typeface="+mn-lt"/>
                <a:cs typeface="Times New Roman" pitchFamily="18" charset="0"/>
              </a:rPr>
              <a:t>infección</a:t>
            </a:r>
            <a:r>
              <a:rPr lang="en-US" sz="1800" dirty="0">
                <a:latin typeface="+mn-lt"/>
                <a:cs typeface="Times New Roman" pitchFamily="18" charset="0"/>
              </a:rPr>
              <a:t> por RSV solo </a:t>
            </a:r>
            <a:r>
              <a:rPr lang="en-US" sz="1800" dirty="0" err="1">
                <a:latin typeface="+mn-lt"/>
                <a:cs typeface="Times New Roman" pitchFamily="18" charset="0"/>
              </a:rPr>
              <a:t>confiere</a:t>
            </a:r>
            <a:r>
              <a:rPr lang="en-US" sz="1800" dirty="0">
                <a:latin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+mn-lt"/>
                <a:cs typeface="Times New Roman" pitchFamily="18" charset="0"/>
              </a:rPr>
              <a:t>protección</a:t>
            </a:r>
            <a:r>
              <a:rPr lang="en-US" sz="1800" dirty="0">
                <a:latin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+mn-lt"/>
                <a:cs typeface="Times New Roman" pitchFamily="18" charset="0"/>
              </a:rPr>
              <a:t>parcial</a:t>
            </a:r>
            <a:r>
              <a:rPr lang="en-US" sz="1800" dirty="0">
                <a:latin typeface="+mn-lt"/>
                <a:cs typeface="Times New Roman" pitchFamily="18" charset="0"/>
              </a:rPr>
              <a:t>, </a:t>
            </a:r>
            <a:r>
              <a:rPr lang="en-US" sz="1800" dirty="0" err="1">
                <a:latin typeface="+mn-lt"/>
                <a:cs typeface="Times New Roman" pitchFamily="18" charset="0"/>
              </a:rPr>
              <a:t>reinfecciones</a:t>
            </a:r>
            <a:r>
              <a:rPr lang="en-US" sz="1800" dirty="0">
                <a:latin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+mn-lt"/>
                <a:cs typeface="Times New Roman" pitchFamily="18" charset="0"/>
              </a:rPr>
              <a:t>pueden</a:t>
            </a:r>
            <a:r>
              <a:rPr lang="en-US" sz="1800" dirty="0">
                <a:latin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+mn-lt"/>
                <a:cs typeface="Times New Roman" pitchFamily="18" charset="0"/>
              </a:rPr>
              <a:t>ocurrir</a:t>
            </a:r>
            <a:r>
              <a:rPr lang="en-US" sz="1800" dirty="0">
                <a:latin typeface="+mn-lt"/>
                <a:cs typeface="Times New Roman" pitchFamily="18" charset="0"/>
              </a:rPr>
              <a:t>.</a:t>
            </a:r>
          </a:p>
          <a:p>
            <a:endParaRPr lang="en-US" sz="18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05739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/>
                <a:latin typeface="+mj-lt"/>
                <a:cs typeface="Calibri" panose="020F0502020204030204" pitchFamily="34" charset="0"/>
              </a:rPr>
              <a:t>Epidemiología RSV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800600"/>
          </a:xfrm>
        </p:spPr>
        <p:txBody>
          <a:bodyPr>
            <a:noAutofit/>
          </a:bodyPr>
          <a:lstStyle/>
          <a:p>
            <a:r>
              <a:rPr lang="en-US" sz="1800" dirty="0">
                <a:latin typeface="+mn-lt"/>
                <a:cs typeface="Times New Roman" pitchFamily="18" charset="0"/>
              </a:rPr>
              <a:t>Por lo general, el RSV </a:t>
            </a:r>
            <a:r>
              <a:rPr lang="en-US" sz="1800" dirty="0" err="1">
                <a:latin typeface="+mn-lt"/>
                <a:cs typeface="Times New Roman" pitchFamily="18" charset="0"/>
              </a:rPr>
              <a:t>afecta</a:t>
            </a:r>
            <a:r>
              <a:rPr lang="en-US" sz="1800" dirty="0">
                <a:latin typeface="+mn-lt"/>
                <a:cs typeface="Times New Roman" pitchFamily="18" charset="0"/>
              </a:rPr>
              <a:t> a los </a:t>
            </a:r>
            <a:r>
              <a:rPr lang="en-US" sz="1800" dirty="0" err="1">
                <a:latin typeface="+mn-lt"/>
                <a:cs typeface="Times New Roman" pitchFamily="18" charset="0"/>
              </a:rPr>
              <a:t>niños</a:t>
            </a:r>
            <a:r>
              <a:rPr lang="en-US" sz="1800" dirty="0">
                <a:latin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+mn-lt"/>
                <a:cs typeface="Times New Roman" pitchFamily="18" charset="0"/>
              </a:rPr>
              <a:t>menores</a:t>
            </a:r>
            <a:r>
              <a:rPr lang="en-US" sz="1800" dirty="0">
                <a:latin typeface="+mn-lt"/>
                <a:cs typeface="Times New Roman" pitchFamily="18" charset="0"/>
              </a:rPr>
              <a:t> de 5 </a:t>
            </a:r>
            <a:r>
              <a:rPr lang="en-US" sz="1800" dirty="0" err="1">
                <a:latin typeface="+mn-lt"/>
                <a:cs typeface="Times New Roman" pitchFamily="18" charset="0"/>
              </a:rPr>
              <a:t>años</a:t>
            </a:r>
            <a:r>
              <a:rPr lang="en-US" sz="1800" dirty="0">
                <a:latin typeface="+mn-lt"/>
                <a:cs typeface="Times New Roman" pitchFamily="18" charset="0"/>
              </a:rPr>
              <a:t>, con una </a:t>
            </a:r>
            <a:r>
              <a:rPr lang="en-US" sz="1800" dirty="0" err="1">
                <a:latin typeface="+mn-lt"/>
                <a:cs typeface="Times New Roman" pitchFamily="18" charset="0"/>
              </a:rPr>
              <a:t>edad</a:t>
            </a:r>
            <a:r>
              <a:rPr lang="en-US" sz="1800" dirty="0">
                <a:latin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+mn-lt"/>
                <a:cs typeface="Times New Roman" pitchFamily="18" charset="0"/>
              </a:rPr>
              <a:t>pico</a:t>
            </a:r>
            <a:r>
              <a:rPr lang="en-US" sz="1800" dirty="0">
                <a:latin typeface="+mn-lt"/>
                <a:cs typeface="Times New Roman" pitchFamily="18" charset="0"/>
              </a:rPr>
              <a:t> de 3-6 meses. </a:t>
            </a:r>
          </a:p>
          <a:p>
            <a:pPr lvl="1"/>
            <a:r>
              <a:rPr lang="en-US" sz="1500" dirty="0">
                <a:latin typeface="+mn-lt"/>
                <a:cs typeface="Times New Roman" pitchFamily="18" charset="0"/>
              </a:rPr>
              <a:t>En Puerto Rico los datos </a:t>
            </a:r>
            <a:r>
              <a:rPr lang="en-US" sz="1500" dirty="0" err="1">
                <a:latin typeface="+mn-lt"/>
                <a:cs typeface="Times New Roman" pitchFamily="18" charset="0"/>
              </a:rPr>
              <a:t>analizados</a:t>
            </a:r>
            <a:r>
              <a:rPr lang="en-US" sz="1500" dirty="0">
                <a:latin typeface="+mn-lt"/>
                <a:cs typeface="Times New Roman" pitchFamily="18" charset="0"/>
              </a:rPr>
              <a:t> </a:t>
            </a:r>
            <a:r>
              <a:rPr lang="en-US" sz="1500" dirty="0" err="1">
                <a:latin typeface="+mn-lt"/>
                <a:cs typeface="Times New Roman" pitchFamily="18" charset="0"/>
              </a:rPr>
              <a:t>presentan</a:t>
            </a:r>
            <a:r>
              <a:rPr lang="en-US" sz="1500" dirty="0">
                <a:latin typeface="+mn-lt"/>
                <a:cs typeface="Times New Roman" pitchFamily="18" charset="0"/>
              </a:rPr>
              <a:t> una media de </a:t>
            </a:r>
            <a:r>
              <a:rPr lang="en-US" sz="1500" dirty="0" err="1">
                <a:latin typeface="+mn-lt"/>
                <a:cs typeface="Times New Roman" pitchFamily="18" charset="0"/>
              </a:rPr>
              <a:t>edad</a:t>
            </a:r>
            <a:r>
              <a:rPr lang="en-US" sz="1500" dirty="0">
                <a:latin typeface="+mn-lt"/>
                <a:cs typeface="Times New Roman" pitchFamily="18" charset="0"/>
              </a:rPr>
              <a:t> de 3.6 </a:t>
            </a:r>
            <a:r>
              <a:rPr lang="en-US" sz="1500" dirty="0" err="1">
                <a:latin typeface="+mn-lt"/>
                <a:cs typeface="Times New Roman" pitchFamily="18" charset="0"/>
              </a:rPr>
              <a:t>años,y</a:t>
            </a:r>
            <a:r>
              <a:rPr lang="en-US" sz="1500" dirty="0">
                <a:latin typeface="+mn-lt"/>
                <a:cs typeface="Times New Roman" pitchFamily="18" charset="0"/>
              </a:rPr>
              <a:t> la </a:t>
            </a:r>
            <a:r>
              <a:rPr lang="en-US" sz="1500" dirty="0" err="1">
                <a:latin typeface="+mn-lt"/>
                <a:cs typeface="Times New Roman" pitchFamily="18" charset="0"/>
              </a:rPr>
              <a:t>mediana</a:t>
            </a:r>
            <a:r>
              <a:rPr lang="en-US" sz="1500" dirty="0">
                <a:latin typeface="+mn-lt"/>
                <a:cs typeface="Times New Roman" pitchFamily="18" charset="0"/>
              </a:rPr>
              <a:t> </a:t>
            </a:r>
            <a:r>
              <a:rPr lang="en-US" sz="1500" dirty="0" err="1">
                <a:latin typeface="+mn-lt"/>
                <a:cs typeface="Times New Roman" pitchFamily="18" charset="0"/>
              </a:rPr>
              <a:t>en</a:t>
            </a:r>
            <a:r>
              <a:rPr lang="en-US" sz="1500" dirty="0">
                <a:latin typeface="+mn-lt"/>
                <a:cs typeface="Times New Roman" pitchFamily="18" charset="0"/>
              </a:rPr>
              <a:t> 3.06 </a:t>
            </a:r>
            <a:r>
              <a:rPr lang="en-US" sz="1500" dirty="0" err="1">
                <a:latin typeface="+mn-lt"/>
                <a:cs typeface="Times New Roman" pitchFamily="18" charset="0"/>
              </a:rPr>
              <a:t>años</a:t>
            </a:r>
            <a:r>
              <a:rPr lang="en-US" sz="1500" dirty="0">
                <a:latin typeface="+mn-lt"/>
                <a:cs typeface="Times New Roman" pitchFamily="18" charset="0"/>
              </a:rPr>
              <a:t>.</a:t>
            </a:r>
          </a:p>
          <a:p>
            <a:r>
              <a:rPr lang="en-US" sz="1800" dirty="0" err="1">
                <a:latin typeface="+mn-lt"/>
                <a:cs typeface="Times New Roman" pitchFamily="18" charset="0"/>
              </a:rPr>
              <a:t>Es</a:t>
            </a:r>
            <a:r>
              <a:rPr lang="en-US" sz="1800" dirty="0">
                <a:latin typeface="+mn-lt"/>
                <a:cs typeface="Times New Roman" pitchFamily="18" charset="0"/>
              </a:rPr>
              <a:t> la </a:t>
            </a:r>
            <a:r>
              <a:rPr lang="en-US" sz="1800" dirty="0" err="1">
                <a:latin typeface="+mn-lt"/>
                <a:cs typeface="Times New Roman" pitchFamily="18" charset="0"/>
              </a:rPr>
              <a:t>causa</a:t>
            </a:r>
            <a:r>
              <a:rPr lang="en-US" sz="1800" dirty="0">
                <a:latin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+mn-lt"/>
                <a:cs typeface="Times New Roman" pitchFamily="18" charset="0"/>
              </a:rPr>
              <a:t>más</a:t>
            </a:r>
            <a:r>
              <a:rPr lang="en-US" sz="1800" dirty="0">
                <a:latin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+mn-lt"/>
                <a:cs typeface="Times New Roman" pitchFamily="18" charset="0"/>
              </a:rPr>
              <a:t>común</a:t>
            </a:r>
            <a:r>
              <a:rPr lang="en-US" sz="1800" dirty="0">
                <a:latin typeface="+mn-lt"/>
                <a:cs typeface="Times New Roman" pitchFamily="18" charset="0"/>
              </a:rPr>
              <a:t> de </a:t>
            </a:r>
            <a:r>
              <a:rPr lang="en-US" sz="1800" dirty="0" err="1">
                <a:latin typeface="+mn-lt"/>
                <a:cs typeface="Times New Roman" pitchFamily="18" charset="0"/>
              </a:rPr>
              <a:t>bronquiolitis</a:t>
            </a:r>
            <a:r>
              <a:rPr lang="en-US" sz="1800" dirty="0">
                <a:latin typeface="+mn-lt"/>
                <a:cs typeface="Times New Roman" pitchFamily="18" charset="0"/>
              </a:rPr>
              <a:t> y </a:t>
            </a:r>
            <a:r>
              <a:rPr lang="en-US" sz="1800" dirty="0" err="1">
                <a:latin typeface="+mn-lt"/>
                <a:cs typeface="Times New Roman" pitchFamily="18" charset="0"/>
              </a:rPr>
              <a:t>pulmonía</a:t>
            </a:r>
            <a:r>
              <a:rPr lang="en-US" sz="1800" dirty="0">
                <a:latin typeface="+mn-lt"/>
                <a:cs typeface="Times New Roman" pitchFamily="18" charset="0"/>
              </a:rPr>
              <a:t> en </a:t>
            </a:r>
            <a:r>
              <a:rPr lang="en-US" sz="1800" dirty="0" err="1">
                <a:latin typeface="+mn-lt"/>
                <a:cs typeface="Times New Roman" pitchFamily="18" charset="0"/>
              </a:rPr>
              <a:t>niños</a:t>
            </a:r>
            <a:r>
              <a:rPr lang="en-US" sz="1800" dirty="0">
                <a:latin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+mn-lt"/>
                <a:cs typeface="Times New Roman" pitchFamily="18" charset="0"/>
              </a:rPr>
              <a:t>menores</a:t>
            </a:r>
            <a:r>
              <a:rPr lang="en-US" sz="1800" dirty="0">
                <a:latin typeface="+mn-lt"/>
                <a:cs typeface="Times New Roman" pitchFamily="18" charset="0"/>
              </a:rPr>
              <a:t> a 1 </a:t>
            </a:r>
            <a:r>
              <a:rPr lang="en-US" sz="1800" dirty="0" err="1">
                <a:latin typeface="+mn-lt"/>
                <a:cs typeface="Times New Roman" pitchFamily="18" charset="0"/>
              </a:rPr>
              <a:t>año</a:t>
            </a:r>
            <a:r>
              <a:rPr lang="en-US" sz="1800" dirty="0">
                <a:latin typeface="+mn-lt"/>
                <a:cs typeface="Times New Roman" pitchFamily="18" charset="0"/>
              </a:rPr>
              <a:t> de </a:t>
            </a:r>
            <a:r>
              <a:rPr lang="en-US" sz="1800" dirty="0" err="1">
                <a:latin typeface="+mn-lt"/>
                <a:cs typeface="Times New Roman" pitchFamily="18" charset="0"/>
              </a:rPr>
              <a:t>edad</a:t>
            </a:r>
            <a:r>
              <a:rPr lang="en-US" sz="1800" dirty="0">
                <a:latin typeface="+mn-lt"/>
                <a:cs typeface="Times New Roman" pitchFamily="18" charset="0"/>
              </a:rPr>
              <a:t>,(25- 40%).</a:t>
            </a:r>
          </a:p>
          <a:p>
            <a:r>
              <a:rPr lang="en-US" sz="1800" dirty="0">
                <a:latin typeface="+mn-lt"/>
                <a:cs typeface="Times New Roman" pitchFamily="18" charset="0"/>
              </a:rPr>
              <a:t>En </a:t>
            </a:r>
            <a:r>
              <a:rPr lang="en-US" sz="1800" dirty="0" err="1">
                <a:latin typeface="+mn-lt"/>
                <a:cs typeface="Times New Roman" pitchFamily="18" charset="0"/>
              </a:rPr>
              <a:t>Estados</a:t>
            </a:r>
            <a:r>
              <a:rPr lang="en-US" sz="1800" dirty="0">
                <a:latin typeface="+mn-lt"/>
                <a:cs typeface="Times New Roman" pitchFamily="18" charset="0"/>
              </a:rPr>
              <a:t> Unidos, las </a:t>
            </a:r>
            <a:r>
              <a:rPr lang="en-US" sz="1800" dirty="0" err="1">
                <a:latin typeface="+mn-lt"/>
                <a:cs typeface="Times New Roman" pitchFamily="18" charset="0"/>
              </a:rPr>
              <a:t>infecciones</a:t>
            </a:r>
            <a:r>
              <a:rPr lang="en-US" sz="1800" dirty="0">
                <a:latin typeface="+mn-lt"/>
                <a:cs typeface="Times New Roman" pitchFamily="18" charset="0"/>
              </a:rPr>
              <a:t> por RSV </a:t>
            </a:r>
            <a:r>
              <a:rPr lang="en-US" sz="1800" dirty="0" err="1">
                <a:latin typeface="+mn-lt"/>
                <a:cs typeface="Times New Roman" pitchFamily="18" charset="0"/>
              </a:rPr>
              <a:t>generalmente</a:t>
            </a:r>
            <a:r>
              <a:rPr lang="en-US" sz="1800" dirty="0">
                <a:latin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+mn-lt"/>
                <a:cs typeface="Times New Roman" pitchFamily="18" charset="0"/>
              </a:rPr>
              <a:t>ocurren</a:t>
            </a:r>
            <a:r>
              <a:rPr lang="en-US" sz="1800" dirty="0">
                <a:latin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+mn-lt"/>
                <a:cs typeface="Times New Roman" pitchFamily="18" charset="0"/>
              </a:rPr>
              <a:t>durante</a:t>
            </a:r>
            <a:r>
              <a:rPr lang="en-US" sz="1800" dirty="0">
                <a:latin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+mn-lt"/>
                <a:cs typeface="Times New Roman" pitchFamily="18" charset="0"/>
              </a:rPr>
              <a:t>otoño</a:t>
            </a:r>
            <a:r>
              <a:rPr lang="en-US" sz="1800" dirty="0">
                <a:latin typeface="+mn-lt"/>
                <a:cs typeface="Times New Roman" pitchFamily="18" charset="0"/>
              </a:rPr>
              <a:t>, </a:t>
            </a:r>
            <a:r>
              <a:rPr lang="en-US" sz="1800" dirty="0" err="1">
                <a:latin typeface="+mn-lt"/>
                <a:cs typeface="Times New Roman" pitchFamily="18" charset="0"/>
              </a:rPr>
              <a:t>invierno</a:t>
            </a:r>
            <a:r>
              <a:rPr lang="en-US" sz="1800" dirty="0">
                <a:latin typeface="+mn-lt"/>
                <a:cs typeface="Times New Roman" pitchFamily="18" charset="0"/>
              </a:rPr>
              <a:t> y primavera.</a:t>
            </a:r>
          </a:p>
          <a:p>
            <a:r>
              <a:rPr lang="en-US" sz="1800" dirty="0">
                <a:latin typeface="+mn-lt"/>
                <a:cs typeface="Times New Roman" pitchFamily="18" charset="0"/>
              </a:rPr>
              <a:t>En E.U. los datos de RSV (casos y # </a:t>
            </a:r>
            <a:r>
              <a:rPr lang="en-US" sz="1800" dirty="0" err="1">
                <a:latin typeface="+mn-lt"/>
                <a:cs typeface="Times New Roman" pitchFamily="18" charset="0"/>
              </a:rPr>
              <a:t>brotes</a:t>
            </a:r>
            <a:r>
              <a:rPr lang="en-US" sz="1800" dirty="0">
                <a:latin typeface="+mn-lt"/>
                <a:cs typeface="Times New Roman" pitchFamily="18" charset="0"/>
              </a:rPr>
              <a:t>) son reportados </a:t>
            </a:r>
            <a:r>
              <a:rPr lang="en-US" sz="1800" dirty="0" err="1">
                <a:latin typeface="+mn-lt"/>
                <a:cs typeface="Times New Roman" pitchFamily="18" charset="0"/>
              </a:rPr>
              <a:t>mediante</a:t>
            </a:r>
            <a:r>
              <a:rPr lang="en-US" sz="1800" dirty="0">
                <a:latin typeface="+mn-lt"/>
                <a:cs typeface="Times New Roman" pitchFamily="18" charset="0"/>
              </a:rPr>
              <a:t> un </a:t>
            </a:r>
            <a:r>
              <a:rPr lang="en-US" sz="1800" dirty="0" err="1">
                <a:latin typeface="+mn-lt"/>
                <a:cs typeface="Times New Roman" pitchFamily="18" charset="0"/>
              </a:rPr>
              <a:t>sistema</a:t>
            </a:r>
            <a:r>
              <a:rPr lang="en-US" sz="1800" dirty="0">
                <a:latin typeface="+mn-lt"/>
                <a:cs typeface="Times New Roman" pitchFamily="18" charset="0"/>
              </a:rPr>
              <a:t> de vigilancia </a:t>
            </a:r>
            <a:r>
              <a:rPr lang="en-US" sz="1800" dirty="0" err="1">
                <a:latin typeface="+mn-lt"/>
                <a:cs typeface="Times New Roman" pitchFamily="18" charset="0"/>
              </a:rPr>
              <a:t>voluntario</a:t>
            </a:r>
            <a:r>
              <a:rPr lang="en-US" sz="1800" dirty="0">
                <a:latin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+mn-lt"/>
                <a:cs typeface="Times New Roman" pitchFamily="18" charset="0"/>
              </a:rPr>
              <a:t>basado</a:t>
            </a:r>
            <a:r>
              <a:rPr lang="en-US" sz="1800" dirty="0">
                <a:latin typeface="+mn-lt"/>
                <a:cs typeface="Times New Roman" pitchFamily="18" charset="0"/>
              </a:rPr>
              <a:t> en laboratorio </a:t>
            </a:r>
            <a:r>
              <a:rPr lang="en-US" sz="1800" dirty="0" err="1">
                <a:latin typeface="+mn-lt"/>
                <a:cs typeface="Times New Roman" pitchFamily="18" charset="0"/>
              </a:rPr>
              <a:t>utilizando</a:t>
            </a:r>
            <a:r>
              <a:rPr lang="en-US" sz="1800" dirty="0">
                <a:latin typeface="+mn-lt"/>
                <a:cs typeface="Times New Roman" pitchFamily="18" charset="0"/>
              </a:rPr>
              <a:t> el </a:t>
            </a:r>
            <a:r>
              <a:rPr lang="en-US" sz="1800" b="1" dirty="0">
                <a:latin typeface="+mn-lt"/>
                <a:cs typeface="Times New Roman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Respiratory and Enteric Virus Surveillance System (NREVSS)</a:t>
            </a:r>
            <a:r>
              <a:rPr lang="en-US" sz="1800" b="1" dirty="0">
                <a:latin typeface="+mn-lt"/>
                <a:cs typeface="Times New Roman" pitchFamily="18" charset="0"/>
              </a:rPr>
              <a:t>,</a:t>
            </a:r>
            <a:r>
              <a:rPr lang="en-US" sz="1800" dirty="0">
                <a:latin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+mn-lt"/>
                <a:cs typeface="Times New Roman" pitchFamily="18" charset="0"/>
              </a:rPr>
              <a:t>cual</a:t>
            </a:r>
            <a:r>
              <a:rPr lang="en-US" sz="1800" dirty="0">
                <a:latin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+mn-lt"/>
                <a:cs typeface="Times New Roman" pitchFamily="18" charset="0"/>
              </a:rPr>
              <a:t>monitorea</a:t>
            </a:r>
            <a:r>
              <a:rPr lang="en-US" sz="1800" dirty="0">
                <a:latin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+mn-lt"/>
                <a:cs typeface="Times New Roman" pitchFamily="18" charset="0"/>
              </a:rPr>
              <a:t>tendencias</a:t>
            </a:r>
            <a:r>
              <a:rPr lang="en-US" sz="1800" dirty="0">
                <a:latin typeface="+mn-lt"/>
                <a:cs typeface="Times New Roman" pitchFamily="18" charset="0"/>
              </a:rPr>
              <a:t> en </a:t>
            </a:r>
            <a:r>
              <a:rPr lang="en-US" sz="1800" dirty="0" err="1">
                <a:latin typeface="+mn-lt"/>
                <a:cs typeface="Times New Roman" pitchFamily="18" charset="0"/>
              </a:rPr>
              <a:t>varios</a:t>
            </a:r>
            <a:r>
              <a:rPr lang="en-US" sz="1800" dirty="0">
                <a:latin typeface="+mn-lt"/>
                <a:cs typeface="Times New Roman" pitchFamily="18" charset="0"/>
              </a:rPr>
              <a:t> virus, </a:t>
            </a:r>
            <a:r>
              <a:rPr lang="en-US" sz="1800" dirty="0" err="1">
                <a:latin typeface="+mn-lt"/>
                <a:cs typeface="Times New Roman" pitchFamily="18" charset="0"/>
              </a:rPr>
              <a:t>incluyendo</a:t>
            </a:r>
            <a:r>
              <a:rPr lang="en-US" sz="1800" dirty="0">
                <a:latin typeface="+mn-lt"/>
                <a:cs typeface="Times New Roman" pitchFamily="18" charset="0"/>
              </a:rPr>
              <a:t> RSV.</a:t>
            </a:r>
          </a:p>
          <a:p>
            <a:r>
              <a:rPr lang="en-US" sz="1800" dirty="0">
                <a:latin typeface="+mn-lt"/>
                <a:cs typeface="Times New Roman" pitchFamily="18" charset="0"/>
              </a:rPr>
              <a:t> En Puerto Rico la </a:t>
            </a:r>
            <a:r>
              <a:rPr lang="en-US" sz="1800" dirty="0" err="1">
                <a:latin typeface="+mn-lt"/>
                <a:cs typeface="Times New Roman" pitchFamily="18" charset="0"/>
              </a:rPr>
              <a:t>enfermedad</a:t>
            </a:r>
            <a:r>
              <a:rPr lang="en-US" sz="1800" dirty="0">
                <a:latin typeface="+mn-lt"/>
                <a:cs typeface="Times New Roman" pitchFamily="18" charset="0"/>
              </a:rPr>
              <a:t> de RSV es de </a:t>
            </a:r>
            <a:r>
              <a:rPr lang="en-US" sz="1800" dirty="0" err="1">
                <a:latin typeface="+mn-lt"/>
                <a:cs typeface="Times New Roman" pitchFamily="18" charset="0"/>
              </a:rPr>
              <a:t>notificación</a:t>
            </a:r>
            <a:r>
              <a:rPr lang="en-US" sz="1800" dirty="0">
                <a:latin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+mn-lt"/>
                <a:cs typeface="Times New Roman" pitchFamily="18" charset="0"/>
              </a:rPr>
              <a:t>obligatoria</a:t>
            </a:r>
            <a:r>
              <a:rPr lang="en-US" sz="1800" dirty="0">
                <a:latin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+mn-lt"/>
                <a:cs typeface="Times New Roman" pitchFamily="18" charset="0"/>
              </a:rPr>
              <a:t>mediante</a:t>
            </a:r>
            <a:r>
              <a:rPr lang="en-US" sz="1800" dirty="0">
                <a:latin typeface="+mn-lt"/>
                <a:cs typeface="Times New Roman" pitchFamily="18" charset="0"/>
              </a:rPr>
              <a:t> OA 2016-#358.</a:t>
            </a:r>
          </a:p>
        </p:txBody>
      </p:sp>
    </p:spTree>
    <p:extLst>
      <p:ext uri="{BB962C8B-B14F-4D97-AF65-F5344CB8AC3E}">
        <p14:creationId xmlns:p14="http://schemas.microsoft.com/office/powerpoint/2010/main" val="188470206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E2837-4A51-C212-281B-F1419DE61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PR" sz="3200" dirty="0">
                <a:solidFill>
                  <a:schemeClr val="tx1"/>
                </a:solidFill>
                <a:latin typeface="+mn-lt"/>
              </a:rPr>
              <a:t>¿Dónde reportar RSV?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2724A-1FAF-8EB1-26DF-EF967D41E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59230"/>
            <a:ext cx="8458200" cy="2579370"/>
          </a:xfrm>
        </p:spPr>
        <p:txBody>
          <a:bodyPr>
            <a:normAutofit/>
          </a:bodyPr>
          <a:lstStyle/>
          <a:p>
            <a:r>
              <a:rPr lang="es-PR" sz="3000" dirty="0">
                <a:latin typeface="+mn-lt"/>
              </a:rPr>
              <a:t>Enfermedad reportable por OA 2016-#358</a:t>
            </a:r>
          </a:p>
          <a:p>
            <a:pPr lvl="1"/>
            <a:r>
              <a:rPr lang="es-PR" sz="2500" dirty="0">
                <a:latin typeface="+mn-lt"/>
              </a:rPr>
              <a:t>Reporte electrónico de laboratorio (ELR)</a:t>
            </a:r>
          </a:p>
          <a:p>
            <a:pPr lvl="1"/>
            <a:r>
              <a:rPr lang="es-PR" sz="2500" b="1" dirty="0">
                <a:latin typeface="+mn-lt"/>
              </a:rPr>
              <a:t>Categoría I </a:t>
            </a:r>
            <a:r>
              <a:rPr lang="es-PR" sz="2500" dirty="0">
                <a:latin typeface="+mn-lt"/>
              </a:rPr>
              <a:t>enviado al Programa de Epidemiología a: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D5A23B-9B53-F415-7705-EACF865A23DB}"/>
              </a:ext>
            </a:extLst>
          </p:cNvPr>
          <p:cNvSpPr/>
          <p:nvPr/>
        </p:nvSpPr>
        <p:spPr>
          <a:xfrm>
            <a:off x="1371600" y="3124200"/>
            <a:ext cx="6324600" cy="22745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2"/>
                </a:solidFill>
              </a:rPr>
              <a:t>Carmen J. Rodríguez </a:t>
            </a:r>
            <a:r>
              <a:rPr lang="en-US" sz="1800" b="1" dirty="0" err="1">
                <a:solidFill>
                  <a:schemeClr val="tx2"/>
                </a:solidFill>
              </a:rPr>
              <a:t>Caquías</a:t>
            </a:r>
            <a:r>
              <a:rPr lang="en-US" sz="1800" b="1" dirty="0">
                <a:solidFill>
                  <a:schemeClr val="tx2"/>
                </a:solidFill>
              </a:rPr>
              <a:t>, MS</a:t>
            </a:r>
          </a:p>
          <a:p>
            <a:pPr algn="ctr"/>
            <a:r>
              <a:rPr lang="en-US" sz="1800" b="1" dirty="0" err="1">
                <a:solidFill>
                  <a:schemeClr val="tx2"/>
                </a:solidFill>
              </a:rPr>
              <a:t>Epidemióloga</a:t>
            </a:r>
            <a:endParaRPr lang="en-US" sz="1800" b="1" dirty="0">
              <a:solidFill>
                <a:schemeClr val="tx2"/>
              </a:solidFill>
            </a:endParaRPr>
          </a:p>
          <a:p>
            <a:pPr algn="ctr"/>
            <a:r>
              <a:rPr lang="en-US" sz="1800" b="1" dirty="0" err="1">
                <a:solidFill>
                  <a:schemeClr val="tx2"/>
                </a:solidFill>
              </a:rPr>
              <a:t>Coordinadora</a:t>
            </a:r>
            <a:r>
              <a:rPr lang="en-US" sz="1800" b="1" dirty="0">
                <a:solidFill>
                  <a:schemeClr val="tx2"/>
                </a:solidFill>
              </a:rPr>
              <a:t> VPD</a:t>
            </a:r>
          </a:p>
          <a:p>
            <a:pPr algn="ctr"/>
            <a:r>
              <a:rPr lang="en-US" sz="1800" b="1" dirty="0">
                <a:solidFill>
                  <a:schemeClr val="tx2"/>
                </a:solidFill>
              </a:rPr>
              <a:t>Oficina de Epidemiología e Investigación</a:t>
            </a:r>
          </a:p>
          <a:p>
            <a:pPr algn="ctr"/>
            <a:endParaRPr lang="en-US" b="1" dirty="0">
              <a:solidFill>
                <a:schemeClr val="tx2"/>
              </a:solidFill>
            </a:endParaRP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Email: </a:t>
            </a:r>
            <a:r>
              <a:rPr lang="es-PR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crodriguez@salud.gov.pr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59931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6301F-A14A-962D-2721-47DC68BF3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300" dirty="0">
                <a:latin typeface="+mj-lt"/>
              </a:rPr>
              <a:t>Casos RSV Puerto Rico, 2019 - 2023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0950CF5-28D8-E44D-2D16-7D2F57EC32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4873171"/>
              </p:ext>
            </p:extLst>
          </p:nvPr>
        </p:nvGraphicFramePr>
        <p:xfrm>
          <a:off x="725091" y="1600200"/>
          <a:ext cx="7956845" cy="3401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0A4045F-E33E-CD7D-5D0D-32611E87F7F6}"/>
              </a:ext>
            </a:extLst>
          </p:cNvPr>
          <p:cNvSpPr txBox="1"/>
          <p:nvPr/>
        </p:nvSpPr>
        <p:spPr>
          <a:xfrm rot="16200000">
            <a:off x="-812720" y="2354203"/>
            <a:ext cx="26365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Amasis MT Pro Black" panose="02040A04050005020304" pitchFamily="18" charset="0"/>
              </a:rPr>
              <a:t>Número</a:t>
            </a:r>
            <a:r>
              <a:rPr lang="en-US" sz="1000" dirty="0">
                <a:latin typeface="Amasis MT Pro Black" panose="02040A04050005020304" pitchFamily="18" charset="0"/>
              </a:rPr>
              <a:t> de Casos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D23635-B8FB-A662-E9D7-56FABD5249F8}"/>
              </a:ext>
            </a:extLst>
          </p:cNvPr>
          <p:cNvSpPr txBox="1"/>
          <p:nvPr/>
        </p:nvSpPr>
        <p:spPr>
          <a:xfrm>
            <a:off x="4114800" y="5001233"/>
            <a:ext cx="26365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Amasis MT Pro Black" panose="02040A04050005020304" pitchFamily="18" charset="0"/>
              </a:rPr>
              <a:t>Año</a:t>
            </a:r>
            <a:r>
              <a:rPr lang="en-US" sz="1000" dirty="0">
                <a:latin typeface="Amasis MT Pro Black" panose="02040A04050005020304" pitchFamily="18" charset="0"/>
              </a:rPr>
              <a:t> Natural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252F88-FA95-4793-10E2-D55ADF496ECE}"/>
              </a:ext>
            </a:extLst>
          </p:cNvPr>
          <p:cNvSpPr txBox="1"/>
          <p:nvPr/>
        </p:nvSpPr>
        <p:spPr>
          <a:xfrm>
            <a:off x="628650" y="5638800"/>
            <a:ext cx="394335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PR" sz="1400" b="1" dirty="0">
                <a:cs typeface="Times New Roman" panose="02020603050405020304" pitchFamily="18" charset="0"/>
              </a:rPr>
              <a:t>Oficina de Epidemiología e Investigaciòn</a:t>
            </a:r>
            <a:endParaRPr lang="en-US" sz="1400" b="1" dirty="0">
              <a:cs typeface="Times New Roman" panose="02020603050405020304" pitchFamily="18" charset="0"/>
            </a:endParaRPr>
          </a:p>
          <a:p>
            <a:r>
              <a:rPr lang="en-US" sz="1400" b="1" dirty="0">
                <a:cs typeface="Times New Roman"/>
              </a:rPr>
              <a:t>Datos </a:t>
            </a:r>
            <a:r>
              <a:rPr lang="en-US" sz="1400" b="1" dirty="0" err="1">
                <a:cs typeface="Times New Roman"/>
              </a:rPr>
              <a:t>actualizados</a:t>
            </a:r>
            <a:r>
              <a:rPr lang="en-US" sz="1400" b="1" dirty="0">
                <a:cs typeface="Times New Roman"/>
              </a:rPr>
              <a:t> al 11/22/2023</a:t>
            </a:r>
            <a:endParaRPr lang="en-US" sz="14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87838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1AB71-6FC7-4CC9-ADB9-3F9E11404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+mj-lt"/>
              </a:rPr>
              <a:t>Resumen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Casos RSV </a:t>
            </a:r>
            <a:br>
              <a:rPr lang="en-US" sz="3200" dirty="0">
                <a:solidFill>
                  <a:schemeClr val="tx1"/>
                </a:solidFill>
                <a:latin typeface="+mj-lt"/>
              </a:rPr>
            </a:br>
            <a:r>
              <a:rPr lang="en-US" sz="3200" dirty="0">
                <a:solidFill>
                  <a:schemeClr val="tx1"/>
                </a:solidFill>
                <a:latin typeface="+mj-lt"/>
              </a:rPr>
              <a:t>Puerto Rico, 2018 - 2023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500-00001918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6017516"/>
              </p:ext>
            </p:extLst>
          </p:nvPr>
        </p:nvGraphicFramePr>
        <p:xfrm>
          <a:off x="1676400" y="1573133"/>
          <a:ext cx="5791200" cy="3116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7257448-D9A7-4EFF-9A44-78849F35DF54}"/>
              </a:ext>
            </a:extLst>
          </p:cNvPr>
          <p:cNvSpPr txBox="1"/>
          <p:nvPr/>
        </p:nvSpPr>
        <p:spPr>
          <a:xfrm>
            <a:off x="1428750" y="5034217"/>
            <a:ext cx="45148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Oficina Epidemiología e Investigación</a:t>
            </a:r>
          </a:p>
          <a:p>
            <a:r>
              <a:rPr lang="en-US" sz="1200" b="1" dirty="0"/>
              <a:t> N(2018)= 2,455; N(2019)= 4,664;  *N(2020)= 114;</a:t>
            </a:r>
          </a:p>
          <a:p>
            <a:r>
              <a:rPr lang="en-US" sz="1200" b="1" dirty="0"/>
              <a:t> N(2021) = 1,244, N(2022)= 2,855; N(2023)=2,627</a:t>
            </a:r>
          </a:p>
          <a:p>
            <a:endParaRPr lang="en-US" sz="1200" b="1" dirty="0"/>
          </a:p>
          <a:p>
            <a:r>
              <a:rPr lang="en-US" sz="1200" b="1" dirty="0"/>
              <a:t>** Hospitalizaciones: N=722 (2022); N= 586(2023)</a:t>
            </a:r>
          </a:p>
          <a:p>
            <a:r>
              <a:rPr lang="en-US" sz="1200" b="1" dirty="0" err="1"/>
              <a:t>Brotes</a:t>
            </a:r>
            <a:r>
              <a:rPr lang="en-US" sz="1200" b="1" dirty="0"/>
              <a:t> reportados: N=1(2022); N=2 </a:t>
            </a:r>
            <a:r>
              <a:rPr lang="en-US" sz="1200" b="1" dirty="0" err="1"/>
              <a:t>muertes</a:t>
            </a:r>
            <a:r>
              <a:rPr lang="en-US" sz="1200" b="1" dirty="0"/>
              <a:t> bajo </a:t>
            </a:r>
            <a:r>
              <a:rPr lang="en-US" sz="1200" b="1" dirty="0" err="1"/>
              <a:t>Investigación</a:t>
            </a:r>
            <a:r>
              <a:rPr lang="en-US" sz="1200" b="1" dirty="0"/>
              <a:t> </a:t>
            </a:r>
          </a:p>
          <a:p>
            <a:r>
              <a:rPr lang="en-US" sz="1200" b="1" dirty="0"/>
              <a:t>Datos actualizados al  11/22/2023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B4C2FA-F70C-860E-09F7-CD267EF2FEF6}"/>
              </a:ext>
            </a:extLst>
          </p:cNvPr>
          <p:cNvSpPr txBox="1"/>
          <p:nvPr/>
        </p:nvSpPr>
        <p:spPr>
          <a:xfrm>
            <a:off x="6743700" y="1085850"/>
            <a:ext cx="10287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7090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AB691-9084-B947-91CC-A5F4A7488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en-US" sz="3600" b="1" dirty="0">
                <a:solidFill>
                  <a:schemeClr val="tx1"/>
                </a:solidFill>
                <a:effectLst/>
                <a:latin typeface="+mj-lt"/>
              </a:rPr>
            </a:br>
            <a:r>
              <a:rPr lang="en-US" sz="3200" b="1" dirty="0" err="1">
                <a:solidFill>
                  <a:schemeClr val="tx1"/>
                </a:solidFill>
                <a:effectLst/>
                <a:latin typeface="+mj-lt"/>
              </a:rPr>
              <a:t>Distribución</a:t>
            </a:r>
            <a:r>
              <a:rPr lang="en-US" sz="3200" b="1" dirty="0">
                <a:solidFill>
                  <a:schemeClr val="tx1"/>
                </a:solidFill>
                <a:effectLst/>
                <a:latin typeface="+mj-lt"/>
              </a:rPr>
              <a:t> Casos RSV por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+mj-lt"/>
              </a:rPr>
              <a:t>Mes</a:t>
            </a:r>
            <a:r>
              <a:rPr lang="en-US" sz="3200" b="1" dirty="0">
                <a:solidFill>
                  <a:schemeClr val="tx1"/>
                </a:solidFill>
                <a:effectLst/>
                <a:latin typeface="+mj-lt"/>
              </a:rPr>
              <a:t> </a:t>
            </a:r>
            <a:br>
              <a:rPr lang="en-US" sz="3200" b="1" dirty="0">
                <a:solidFill>
                  <a:schemeClr val="tx1"/>
                </a:solidFill>
                <a:effectLst/>
                <a:latin typeface="+mj-lt"/>
              </a:rPr>
            </a:br>
            <a:r>
              <a:rPr lang="en-US" sz="3200" b="1" dirty="0">
                <a:solidFill>
                  <a:schemeClr val="tx1"/>
                </a:solidFill>
                <a:effectLst/>
                <a:latin typeface="+mj-lt"/>
              </a:rPr>
              <a:t>Puerto Rico, 2022 - 2023</a:t>
            </a:r>
            <a:br>
              <a:rPr lang="en-US" sz="3600" b="1" dirty="0">
                <a:solidFill>
                  <a:schemeClr val="tx1"/>
                </a:solidFill>
              </a:rPr>
            </a:br>
            <a:endParaRPr lang="en-PR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D9B34A4-06E2-0548-8CB1-7FFCB35355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9290538"/>
              </p:ext>
            </p:extLst>
          </p:nvPr>
        </p:nvGraphicFramePr>
        <p:xfrm>
          <a:off x="226979" y="1648134"/>
          <a:ext cx="8288371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8C51FD1-15A6-B242-A494-57D3072AFA6B}"/>
              </a:ext>
            </a:extLst>
          </p:cNvPr>
          <p:cNvSpPr txBox="1"/>
          <p:nvPr/>
        </p:nvSpPr>
        <p:spPr>
          <a:xfrm>
            <a:off x="457200" y="5206080"/>
            <a:ext cx="2857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PR" sz="1200" b="1" dirty="0">
              <a:cs typeface="Times New Roman" panose="02020603050405020304" pitchFamily="18" charset="0"/>
            </a:endParaRPr>
          </a:p>
          <a:p>
            <a:r>
              <a:rPr lang="en-PR" sz="1200" b="1" dirty="0">
                <a:cs typeface="Times New Roman" panose="02020603050405020304" pitchFamily="18" charset="0"/>
              </a:rPr>
              <a:t>Oficina de Epidemiología e Investigaciòn</a:t>
            </a:r>
            <a:endParaRPr lang="en-US" sz="1200" b="1" dirty="0">
              <a:cs typeface="Times New Roman" panose="02020603050405020304" pitchFamily="18" charset="0"/>
            </a:endParaRPr>
          </a:p>
          <a:p>
            <a:r>
              <a:rPr lang="en-US" sz="1200" b="1" dirty="0">
                <a:cs typeface="Times New Roman" panose="02020603050405020304" pitchFamily="18" charset="0"/>
              </a:rPr>
              <a:t>N=29855 (2022), N=2,627(2023)</a:t>
            </a:r>
            <a:endParaRPr lang="en-PR" sz="1200" b="1" dirty="0">
              <a:cs typeface="Times New Roman" panose="02020603050405020304" pitchFamily="18" charset="0"/>
            </a:endParaRPr>
          </a:p>
          <a:p>
            <a:r>
              <a:rPr lang="en-US" sz="1200" b="1" dirty="0">
                <a:cs typeface="Times New Roman" panose="02020603050405020304" pitchFamily="18" charset="0"/>
              </a:rPr>
              <a:t>11</a:t>
            </a:r>
            <a:r>
              <a:rPr lang="en-PR" sz="1200" b="1" dirty="0">
                <a:cs typeface="Times New Roman" panose="02020603050405020304" pitchFamily="18" charset="0"/>
              </a:rPr>
              <a:t>/</a:t>
            </a:r>
            <a:r>
              <a:rPr lang="en-US" sz="1200" b="1" dirty="0">
                <a:cs typeface="Times New Roman" panose="02020603050405020304" pitchFamily="18" charset="0"/>
              </a:rPr>
              <a:t>22</a:t>
            </a:r>
            <a:r>
              <a:rPr lang="en-PR" sz="1200" b="1" dirty="0">
                <a:cs typeface="Times New Roman" panose="02020603050405020304" pitchFamily="18" charset="0"/>
              </a:rPr>
              <a:t>/202</a:t>
            </a:r>
            <a:r>
              <a:rPr lang="en-US" sz="1200" b="1" dirty="0">
                <a:cs typeface="Times New Roman" panose="02020603050405020304" pitchFamily="18" charset="0"/>
              </a:rPr>
              <a:t>3</a:t>
            </a:r>
            <a:endParaRPr lang="en-PR" sz="12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65178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AB691-9084-B947-91CC-A5F4A7488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29969"/>
            <a:ext cx="7543800" cy="1447799"/>
          </a:xfrm>
        </p:spPr>
        <p:txBody>
          <a:bodyPr>
            <a:noAutofit/>
          </a:bodyPr>
          <a:lstStyle/>
          <a:p>
            <a:pPr algn="ctr"/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Distribución Casos RSV por Semana Epidemiológica</a:t>
            </a:r>
            <a:br>
              <a:rPr lang="en-US" sz="28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Puerto Rico, 2022 -2023</a:t>
            </a:r>
            <a:br>
              <a:rPr lang="en-US" sz="28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</a:br>
            <a:endParaRPr lang="en-PR" sz="2800" b="1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D9B34A4-06E2-0548-8CB1-7FFCB35355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0320634"/>
              </p:ext>
            </p:extLst>
          </p:nvPr>
        </p:nvGraphicFramePr>
        <p:xfrm>
          <a:off x="326938" y="1661934"/>
          <a:ext cx="818410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8C51FD1-15A6-B242-A494-57D3072AFA6B}"/>
              </a:ext>
            </a:extLst>
          </p:cNvPr>
          <p:cNvSpPr txBox="1"/>
          <p:nvPr/>
        </p:nvSpPr>
        <p:spPr>
          <a:xfrm>
            <a:off x="310115" y="5791200"/>
            <a:ext cx="2926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R" sz="1200" b="1" dirty="0"/>
              <a:t>N=</a:t>
            </a:r>
            <a:r>
              <a:rPr lang="en-US" sz="1200" b="1" dirty="0"/>
              <a:t>2,855 (2022); N=2,627(2023)</a:t>
            </a:r>
            <a:endParaRPr lang="en-PR" sz="1200" b="1" dirty="0"/>
          </a:p>
          <a:p>
            <a:r>
              <a:rPr lang="en-PR" sz="1200" b="1" dirty="0"/>
              <a:t>Oficina de Epidemiología e Investigaciòn</a:t>
            </a:r>
          </a:p>
          <a:p>
            <a:r>
              <a:rPr lang="en-US" sz="1200" b="1" dirty="0"/>
              <a:t>Datos actualizados al 11</a:t>
            </a:r>
            <a:r>
              <a:rPr lang="en-PR" sz="1200" b="1" dirty="0"/>
              <a:t>/</a:t>
            </a:r>
            <a:r>
              <a:rPr lang="en-US" sz="1200" b="1" dirty="0"/>
              <a:t>22</a:t>
            </a:r>
            <a:r>
              <a:rPr lang="en-PR" sz="1200" b="1" dirty="0"/>
              <a:t>/202</a:t>
            </a:r>
            <a:r>
              <a:rPr lang="en-US" sz="1200" b="1" dirty="0"/>
              <a:t>3</a:t>
            </a:r>
            <a:endParaRPr lang="en-PR" sz="1200" b="1" dirty="0"/>
          </a:p>
        </p:txBody>
      </p:sp>
    </p:spTree>
    <p:extLst>
      <p:ext uri="{BB962C8B-B14F-4D97-AF65-F5344CB8AC3E}">
        <p14:creationId xmlns:p14="http://schemas.microsoft.com/office/powerpoint/2010/main" val="200415729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E476E-FBB6-5542-BF97-73E73AF85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5337"/>
            <a:ext cx="7886700" cy="863040"/>
          </a:xfrm>
        </p:spPr>
        <p:txBody>
          <a:bodyPr>
            <a:normAutofit fontScale="90000"/>
          </a:bodyPr>
          <a:lstStyle/>
          <a:p>
            <a:pPr algn="ctr"/>
            <a:r>
              <a:rPr lang="en-PR" sz="3600" b="1" dirty="0">
                <a:solidFill>
                  <a:schemeClr val="tx1"/>
                </a:solidFill>
                <a:latin typeface="+mj-lt"/>
              </a:rPr>
              <a:t>Distribución casos RSV por región de salud, </a:t>
            </a:r>
            <a:br>
              <a:rPr lang="en-US" sz="3600" b="1" dirty="0">
                <a:solidFill>
                  <a:schemeClr val="tx1"/>
                </a:solidFill>
                <a:latin typeface="+mj-lt"/>
              </a:rPr>
            </a:br>
            <a:r>
              <a:rPr lang="en-PR" sz="3600" b="1" dirty="0">
                <a:solidFill>
                  <a:schemeClr val="tx1"/>
                </a:solidFill>
                <a:latin typeface="+mj-lt"/>
              </a:rPr>
              <a:t>Puerto Rico, 202</a:t>
            </a:r>
            <a:r>
              <a:rPr lang="en-US" sz="3600" b="1" dirty="0">
                <a:solidFill>
                  <a:schemeClr val="tx1"/>
                </a:solidFill>
                <a:latin typeface="+mj-lt"/>
              </a:rPr>
              <a:t>2 - 2023</a:t>
            </a:r>
            <a:endParaRPr lang="en-PR" sz="3600" b="1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9631CCC-22E9-9A42-8CCC-4E4B12B9A6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9088169"/>
              </p:ext>
            </p:extLst>
          </p:nvPr>
        </p:nvGraphicFramePr>
        <p:xfrm>
          <a:off x="1524000" y="1223701"/>
          <a:ext cx="62484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1B7ECBB-B27D-FF4A-BD30-3DA751CF8544}"/>
              </a:ext>
            </a:extLst>
          </p:cNvPr>
          <p:cNvSpPr txBox="1"/>
          <p:nvPr/>
        </p:nvSpPr>
        <p:spPr>
          <a:xfrm>
            <a:off x="152400" y="5834234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R" sz="1200" b="1" dirty="0"/>
              <a:t>N= </a:t>
            </a:r>
            <a:r>
              <a:rPr lang="en-US" sz="1200" b="1" dirty="0"/>
              <a:t>2,855 (2022); N=2,627(2023)</a:t>
            </a:r>
          </a:p>
          <a:p>
            <a:r>
              <a:rPr lang="en-US" sz="1200" b="1" dirty="0"/>
              <a:t> D</a:t>
            </a:r>
            <a:r>
              <a:rPr lang="en-PR" sz="1200" b="1" dirty="0"/>
              <a:t>atos </a:t>
            </a:r>
            <a:r>
              <a:rPr lang="en-US" sz="1200" b="1" dirty="0"/>
              <a:t>actualizados al 11</a:t>
            </a:r>
            <a:r>
              <a:rPr lang="en-PR" sz="1200" b="1" dirty="0"/>
              <a:t>/</a:t>
            </a:r>
            <a:r>
              <a:rPr lang="en-US" sz="1200" b="1" dirty="0"/>
              <a:t>22</a:t>
            </a:r>
            <a:r>
              <a:rPr lang="en-PR" sz="1200" b="1" dirty="0"/>
              <a:t>/202</a:t>
            </a:r>
            <a:r>
              <a:rPr lang="en-US" sz="1200" b="1" dirty="0"/>
              <a:t>3</a:t>
            </a:r>
            <a:endParaRPr lang="en-PR" sz="1200" b="1" dirty="0"/>
          </a:p>
          <a:p>
            <a:r>
              <a:rPr lang="en-PR" sz="1200" b="1" dirty="0"/>
              <a:t>Oficina de Epidemiología e Investigación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6068E1-05CC-E648-88CF-BB77B0229FE8}"/>
              </a:ext>
            </a:extLst>
          </p:cNvPr>
          <p:cNvSpPr txBox="1"/>
          <p:nvPr/>
        </p:nvSpPr>
        <p:spPr>
          <a:xfrm>
            <a:off x="790414" y="23712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PR" dirty="0"/>
          </a:p>
        </p:txBody>
      </p:sp>
    </p:spTree>
    <p:extLst>
      <p:ext uri="{BB962C8B-B14F-4D97-AF65-F5344CB8AC3E}">
        <p14:creationId xmlns:p14="http://schemas.microsoft.com/office/powerpoint/2010/main" val="420601489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White with Blue Bar Segoe Template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Theme Salud Ep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Salud Epi" id="{6E10E121-9FAE-47D0-8A38-E2A9C4F13FAA}" vid="{067B3684-C304-46F2-875B-754C4A645C8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b460a01-854d-489e-94ab-ecf57b76c24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AB8FE59EC8EF48BF8AFFA20445D2F3" ma:contentTypeVersion="12" ma:contentTypeDescription="Create a new document." ma:contentTypeScope="" ma:versionID="666f0feab9a93b0177a63d492a8a4fff">
  <xsd:schema xmlns:xsd="http://www.w3.org/2001/XMLSchema" xmlns:xs="http://www.w3.org/2001/XMLSchema" xmlns:p="http://schemas.microsoft.com/office/2006/metadata/properties" xmlns:ns3="2b460a01-854d-489e-94ab-ecf57b76c246" xmlns:ns4="9bcd861c-a1d4-4fb4-a0d0-35e1b2dc1a0e" targetNamespace="http://schemas.microsoft.com/office/2006/metadata/properties" ma:root="true" ma:fieldsID="ffcb2ba4e8b29d74fd30782b8906bb89" ns3:_="" ns4:_="">
    <xsd:import namespace="2b460a01-854d-489e-94ab-ecf57b76c246"/>
    <xsd:import namespace="9bcd861c-a1d4-4fb4-a0d0-35e1b2dc1a0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460a01-854d-489e-94ab-ecf57b76c2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cd861c-a1d4-4fb4-a0d0-35e1b2dc1a0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7928CE-B6BB-42D3-B008-3110336B42AA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9bcd861c-a1d4-4fb4-a0d0-35e1b2dc1a0e"/>
    <ds:schemaRef ds:uri="2b460a01-854d-489e-94ab-ecf57b76c246"/>
  </ds:schemaRefs>
</ds:datastoreItem>
</file>

<file path=customXml/itemProps2.xml><?xml version="1.0" encoding="utf-8"?>
<ds:datastoreItem xmlns:ds="http://schemas.openxmlformats.org/officeDocument/2006/customXml" ds:itemID="{7056FE04-5AA5-4B3B-BAB8-D729B873A9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460a01-854d-489e-94ab-ecf57b76c246"/>
    <ds:schemaRef ds:uri="9bcd861c-a1d4-4fb4-a0d0-35e1b2dc1a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842FD4-C34C-46F6-83E3-1F2A1213FC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1_White with Blue Bar Segoe Template</Template>
  <TotalTime>62957</TotalTime>
  <Words>733</Words>
  <Application>Microsoft Office PowerPoint</Application>
  <PresentationFormat>On-screen Show (4:3)</PresentationFormat>
  <Paragraphs>104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Amasis MT Pro Black</vt:lpstr>
      <vt:lpstr>Arial</vt:lpstr>
      <vt:lpstr>Arial Rounded MT Bold</vt:lpstr>
      <vt:lpstr>Avenir Next LT Pro</vt:lpstr>
      <vt:lpstr>Calibri</vt:lpstr>
      <vt:lpstr>Calibri Light</vt:lpstr>
      <vt:lpstr>Courier New</vt:lpstr>
      <vt:lpstr>Times New Roman</vt:lpstr>
      <vt:lpstr>Wingdings</vt:lpstr>
      <vt:lpstr>1_White with Blue Bar Segoe Template</vt:lpstr>
      <vt:lpstr>White with Courier font for code slides</vt:lpstr>
      <vt:lpstr>Theme Salud Epi</vt:lpstr>
      <vt:lpstr>Vigilancia Epidemiológica Virus Sincitial Respiratorio Puerto Rico, 2022-23</vt:lpstr>
      <vt:lpstr>Virus Sincitial Respiratorio (RSV)</vt:lpstr>
      <vt:lpstr>Epidemiología RSV</vt:lpstr>
      <vt:lpstr>¿Dónde reportar RSV?</vt:lpstr>
      <vt:lpstr>Casos RSV Puerto Rico, 2019 - 2023</vt:lpstr>
      <vt:lpstr>Resumen Casos RSV  Puerto Rico, 2018 - 2023</vt:lpstr>
      <vt:lpstr> Distribución Casos RSV por Mes  Puerto Rico, 2022 - 2023 </vt:lpstr>
      <vt:lpstr> Distribución Casos RSV por Semana Epidemiológica Puerto Rico, 2022 -2023 </vt:lpstr>
      <vt:lpstr>Distribución casos RSV por región de salud,  Puerto Rico, 2022 - 2023</vt:lpstr>
      <vt:lpstr> Distribución casos RSV por Grupo de Edad,  Puerto Rico, 2022 - 2023  </vt:lpstr>
      <vt:lpstr>Distribución porcentual casos RSV por género  Puerto Rico, 2022 - 2023</vt:lpstr>
      <vt:lpstr>Distribución Porcentual de casos RSV  con coinfección   Puerto Rico, 2022 - 2023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Vigilancia Epidemiológica: VPD &amp; RSV</dc:title>
  <dc:creator>Carmen J. Rodriguez Caquias</dc:creator>
  <cp:lastModifiedBy>Ruby A. Serrano Rodríguez</cp:lastModifiedBy>
  <cp:revision>338</cp:revision>
  <cp:lastPrinted>2023-11-03T15:37:37Z</cp:lastPrinted>
  <dcterms:created xsi:type="dcterms:W3CDTF">2015-10-15T17:41:36Z</dcterms:created>
  <dcterms:modified xsi:type="dcterms:W3CDTF">2023-11-22T20:34:15Z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TC102867899990</vt:lpwstr>
  </property>
  <property fmtid="{D5CDD505-2E9C-101B-9397-08002B2CF9AE}" pid="3" name="ContentTypeId">
    <vt:lpwstr>0x01010061AB8FE59EC8EF48BF8AFFA20445D2F3</vt:lpwstr>
  </property>
</Properties>
</file>